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4" r:id="rId2"/>
  </p:sldMasterIdLst>
  <p:sldIdLst>
    <p:sldId id="259" r:id="rId3"/>
    <p:sldId id="261" r:id="rId4"/>
    <p:sldId id="264" r:id="rId5"/>
    <p:sldId id="265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2" r:id="rId45"/>
    <p:sldId id="320" r:id="rId46"/>
    <p:sldId id="321" r:id="rId47"/>
    <p:sldId id="262" r:id="rId48"/>
    <p:sldId id="268" r:id="rId49"/>
    <p:sldId id="279" r:id="rId50"/>
    <p:sldId id="269" r:id="rId51"/>
    <p:sldId id="273" r:id="rId52"/>
    <p:sldId id="281" r:id="rId53"/>
    <p:sldId id="274" r:id="rId54"/>
    <p:sldId id="267" r:id="rId55"/>
    <p:sldId id="266" r:id="rId56"/>
    <p:sldId id="275" r:id="rId57"/>
    <p:sldId id="276" r:id="rId58"/>
    <p:sldId id="271" r:id="rId59"/>
    <p:sldId id="272" r:id="rId60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A7C85-BFAA-4562-B17C-B6556183BBC0}" type="datetimeFigureOut">
              <a:rPr lang="uk-UA"/>
              <a:pPr>
                <a:defRPr/>
              </a:pPr>
              <a:t>16.06.2021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1223-4D3F-46F1-8958-DDA1D1862CF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1E222-7BCB-4BCF-BB68-2E760A8EF6BB}" type="datetimeFigureOut">
              <a:rPr lang="uk-UA"/>
              <a:pPr>
                <a:defRPr/>
              </a:pPr>
              <a:t>16.06.2021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5E242-0EE3-4D78-9141-F7D335F5449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3791-DE64-427F-B235-98FDB087AA9D}" type="datetimeFigureOut">
              <a:rPr lang="uk-UA"/>
              <a:pPr>
                <a:defRPr/>
              </a:pPr>
              <a:t>16.06.2021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3657E-DD76-4A26-8C88-475F99341CB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A8252-5FC9-45A7-9B55-E040E0732C3D}" type="datetimeFigureOut">
              <a:rPr lang="uk-UA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29EBC-33C7-4204-B748-7AF03445D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3D4AB-F215-4828-9610-28BF6D47F946}" type="datetimeFigureOut">
              <a:rPr lang="uk-UA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D3760-68F8-4BB4-A35F-E3C7D42F4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6042D-3AEA-4759-BF4A-EC5736BDAC13}" type="datetimeFigureOut">
              <a:rPr lang="uk-UA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1A1ED-6FAC-4417-BD6F-E2E189CCA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2D3ED-5D44-413F-9657-A1A53D0D346E}" type="datetimeFigureOut">
              <a:rPr lang="uk-UA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2E8A0-2DF3-4F5E-B351-D03BA3096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754FF-6ADF-4E49-9C86-192303BE9477}" type="datetimeFigureOut">
              <a:rPr lang="uk-UA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F6DD9-EA1A-4BA6-AF0D-8890A6899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5B5A6-3172-417A-9186-46676E8AC1DD}" type="datetimeFigureOut">
              <a:rPr lang="uk-UA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62B61-BF7C-4BFA-B79F-9EC31B6B1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2B7EB-A584-492B-9BF8-F4B59DF12465}" type="datetimeFigureOut">
              <a:rPr lang="uk-UA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BBBE9-31C4-4674-B4F4-75C3CC679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9E62D-C132-4FA8-82DF-39068F58940D}" type="datetimeFigureOut">
              <a:rPr lang="uk-UA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3F036-74D8-4791-B16B-79FCD4FE0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FFD9-24D5-4D32-9673-1CAB9708A885}" type="datetimeFigureOut">
              <a:rPr lang="uk-UA"/>
              <a:pPr>
                <a:defRPr/>
              </a:pPr>
              <a:t>16.06.2021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61798-2BEE-4D0B-9A43-D3E977E57D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734BE-38F6-4380-B4F0-7A3535210C51}" type="datetimeFigureOut">
              <a:rPr lang="uk-UA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40E74-CC31-4448-874B-AD8B287FD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C434E-22FF-49FE-B2BC-86612730A2B3}" type="datetimeFigureOut">
              <a:rPr lang="uk-UA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FE68E-E71F-416E-9EC2-88E36DF1D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77200" cy="5848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57453-76DC-45B5-8E26-16C390DE190C}" type="datetimeFigureOut">
              <a:rPr lang="uk-UA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C45D-81B6-4758-AE57-6328630A6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5F87-3B1F-4E96-B27C-943E29E9DF5D}" type="datetimeFigureOut">
              <a:rPr lang="uk-UA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97B24-ED25-4A0A-8596-C94129274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72200" y="1600200"/>
            <a:ext cx="54102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72200" y="3938588"/>
            <a:ext cx="54102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1F990-E466-485C-BE83-FFFC58AC0F2C}" type="datetimeFigureOut">
              <a:rPr lang="uk-UA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74CA4-F160-4ADA-9708-D1E462A0C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4102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8"/>
            <a:ext cx="54102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20993-FFB2-4991-AAD3-1F9C248D64C6}" type="datetimeFigureOut">
              <a:rPr lang="uk-UA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40341-E066-461A-8DA6-444A32AE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CEE4E-4D3D-4B8E-816D-662F6042FCD1}" type="datetimeFigureOut">
              <a:rPr lang="uk-UA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C7D24-AF55-4A34-BC63-AFA99DC69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4102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72200" y="1600200"/>
            <a:ext cx="54102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8"/>
            <a:ext cx="54102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72200" y="3938588"/>
            <a:ext cx="54102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6E22C-3EEF-4FC8-8D6C-101FE8B6371F}" type="datetimeFigureOut">
              <a:rPr lang="uk-UA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814F-1017-472C-A163-402DFFD3B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37E7A-B642-495E-A741-3ABD1420FA11}" type="datetimeFigureOut">
              <a:rPr lang="uk-UA"/>
              <a:pPr>
                <a:defRPr/>
              </a:pPr>
              <a:t>16.06.2021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2F446-8230-4C31-A97E-9659BDAEFAC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3F5AC-6AC2-4405-8B65-09962DB8DD89}" type="datetimeFigureOut">
              <a:rPr lang="uk-UA"/>
              <a:pPr>
                <a:defRPr/>
              </a:pPr>
              <a:t>16.06.2021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6D56-A9F8-4570-BC15-868B8401EE6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455EB-33AF-4240-AAB3-AEACE59A9326}" type="datetimeFigureOut">
              <a:rPr lang="uk-UA"/>
              <a:pPr>
                <a:defRPr/>
              </a:pPr>
              <a:t>16.06.2021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8ED54-79D0-490C-8C36-FAD5351DCB6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2B98F-A839-4175-8E3C-3E0A2AE5A003}" type="datetimeFigureOut">
              <a:rPr lang="uk-UA"/>
              <a:pPr>
                <a:defRPr/>
              </a:pPr>
              <a:t>16.06.2021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F725F-A8E9-460C-A66C-55BF4F3CB2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E9CCF-B7A6-456F-AF74-576D3F7A4271}" type="datetimeFigureOut">
              <a:rPr lang="uk-UA"/>
              <a:pPr>
                <a:defRPr/>
              </a:pPr>
              <a:t>16.06.2021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0CF0-431B-4A7D-B34E-E74EBDB9C4B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A8F73-63CC-4130-B453-67FDBCC599B2}" type="datetimeFigureOut">
              <a:rPr lang="uk-UA"/>
              <a:pPr>
                <a:defRPr/>
              </a:pPr>
              <a:t>16.06.2021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AE5A1-19CE-4004-8A85-5378C9C0833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A195D-F5FD-4EE7-AD5E-CB45E13CB473}" type="datetimeFigureOut">
              <a:rPr lang="uk-UA"/>
              <a:pPr>
                <a:defRPr/>
              </a:pPr>
              <a:t>16.06.2021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D7522-3D08-4AB0-828E-B5C0B5812B2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FCEB0F-E126-49AA-AC1A-908207B7A691}" type="datetimeFigureOut">
              <a:rPr lang="uk-UA"/>
              <a:pPr>
                <a:defRPr/>
              </a:pPr>
              <a:t>16.06.2021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CB7B00-BB18-4F37-982D-E6A174A7C32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4" r:id="rId2"/>
    <p:sldLayoutId id="2147483773" r:id="rId3"/>
    <p:sldLayoutId id="2147483772" r:id="rId4"/>
    <p:sldLayoutId id="2147483771" r:id="rId5"/>
    <p:sldLayoutId id="2147483770" r:id="rId6"/>
    <p:sldLayoutId id="2147483769" r:id="rId7"/>
    <p:sldLayoutId id="2147483768" r:id="rId8"/>
    <p:sldLayoutId id="2147483767" r:id="rId9"/>
    <p:sldLayoutId id="2147483766" r:id="rId10"/>
    <p:sldLayoutId id="21474837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763" y="4267200"/>
            <a:ext cx="12187237" cy="2590800"/>
            <a:chOff x="2" y="2688"/>
            <a:chExt cx="5758" cy="1632"/>
          </a:xfrm>
        </p:grpSpPr>
        <p:sp>
          <p:nvSpPr>
            <p:cNvPr id="7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3321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3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32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6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323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0" cy="821"/>
              <a:chOff x="4128" y="3360"/>
              <a:chExt cx="1350" cy="821"/>
            </a:xfrm>
          </p:grpSpPr>
          <p:sp>
            <p:nvSpPr>
              <p:cNvPr id="9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Freeform 39"/>
              <p:cNvSpPr>
                <a:spLocks/>
              </p:cNvSpPr>
              <p:nvPr/>
            </p:nvSpPr>
            <p:spPr bwMode="hidden">
              <a:xfrm>
                <a:off x="5245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4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Freeform 41"/>
              <p:cNvSpPr>
                <a:spLocks/>
              </p:cNvSpPr>
              <p:nvPr/>
            </p:nvSpPr>
            <p:spPr bwMode="hidden">
              <a:xfrm>
                <a:off x="5335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6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8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9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324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3332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331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" name="Rectangle 6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A020BCC-DC12-4AB1-AE42-A0D4BFDB3F6A}" type="datetimeFigureOut">
              <a:rPr lang="uk-UA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13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D487A7D-B67C-45FF-A6E8-F16F76A1B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83" r:id="rId9"/>
    <p:sldLayoutId id="2147483782" r:id="rId10"/>
    <p:sldLayoutId id="2147483781" r:id="rId11"/>
    <p:sldLayoutId id="2147483780" r:id="rId12"/>
    <p:sldLayoutId id="2147483779" r:id="rId13"/>
    <p:sldLayoutId id="2147483778" r:id="rId14"/>
    <p:sldLayoutId id="2147483777" r:id="rId15"/>
    <p:sldLayoutId id="214748377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1692275"/>
            <a:ext cx="10363200" cy="1736725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Основи домедичної допомоги для керівників літніх практик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5625" y="3889375"/>
            <a:ext cx="8540750" cy="174942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Доцент кафедри фізичної реабілітації і безпеки життєдіяльності ТНПУ ім. Володимира Гнатюка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Храбра С.З</a:t>
            </a: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72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Рисунок 5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744" y="4573"/>
            <a:ext cx="1080120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latin typeface="Times New Roman" pitchFamily="18" charset="0"/>
              </a:rPr>
              <a:t>Штучне дихання</a:t>
            </a:r>
            <a:r>
              <a:rPr lang="en-US" b="1" i="1" smtClean="0"/>
              <a:t>:</a:t>
            </a:r>
            <a:r>
              <a:rPr lang="ru-RU" smtClean="0"/>
              <a:t> </a:t>
            </a:r>
          </a:p>
        </p:txBody>
      </p:sp>
      <p:sp>
        <p:nvSpPr>
          <p:cNvPr id="39938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533400" indent="-533400"/>
            <a:r>
              <a:rPr lang="en-US" sz="2000" smtClean="0">
                <a:latin typeface="Times New Roman" pitchFamily="18" charset="0"/>
              </a:rPr>
              <a:t>Накласти маску-клапан.</a:t>
            </a:r>
          </a:p>
          <a:p>
            <a:pPr marL="533400" indent="-533400"/>
            <a:r>
              <a:rPr lang="en-US" sz="2000" smtClean="0">
                <a:latin typeface="Times New Roman" pitchFamily="18" charset="0"/>
              </a:rPr>
              <a:t>Затиснути ніс постраждалого та зробити вдих «рот до рота».</a:t>
            </a:r>
          </a:p>
          <a:p>
            <a:pPr marL="533400" indent="-533400"/>
            <a:r>
              <a:rPr lang="en-US" sz="2000" smtClean="0">
                <a:latin typeface="Times New Roman" pitchFamily="18" charset="0"/>
              </a:rPr>
              <a:t>Відпустити крила носа і пов- торити вдих, знову затискаючи ніс (виконання 2 вдихів повинно тривати не більше 5 сек.).</a:t>
            </a:r>
            <a:endParaRPr lang="en-US" sz="2000" i="1" smtClean="0">
              <a:latin typeface="Times New Roman" pitchFamily="18" charset="0"/>
            </a:endParaRPr>
          </a:p>
          <a:p>
            <a:pPr marL="533400" indent="-533400"/>
            <a:r>
              <a:rPr lang="en-US" sz="2000" b="1" i="1" smtClean="0">
                <a:latin typeface="Times New Roman" pitchFamily="18" charset="0"/>
              </a:rPr>
              <a:t>За відсутності індивідуальних засобів захисту штучне дихання не виконується!</a:t>
            </a:r>
            <a:r>
              <a:rPr lang="ru-RU" sz="2000" b="1" smtClean="0">
                <a:latin typeface="Times New Roman" pitchFamily="18" charset="0"/>
              </a:rPr>
              <a:t> </a:t>
            </a:r>
            <a:endParaRPr lang="uk-UA" sz="2000" b="1" smtClean="0">
              <a:latin typeface="Times New Roman" pitchFamily="18" charset="0"/>
            </a:endParaRPr>
          </a:p>
          <a:p>
            <a:pPr marL="533400" indent="-533400"/>
            <a:r>
              <a:rPr lang="en-US" sz="2400" smtClean="0">
                <a:latin typeface="Times New Roman" pitchFamily="18" charset="0"/>
              </a:rPr>
              <a:t>Після 2 вдихів продовжити СЛР у співвідношенні: 30 компресій / 2 вдихи.</a:t>
            </a:r>
            <a:r>
              <a:rPr lang="ru-RU" sz="2800" smtClean="0"/>
              <a:t> </a:t>
            </a:r>
          </a:p>
        </p:txBody>
      </p:sp>
      <p:pic>
        <p:nvPicPr>
          <p:cNvPr id="39939" name="image39.jpeg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857375"/>
            <a:ext cx="4529138" cy="3438525"/>
          </a:xfrm>
        </p:spPr>
      </p:pic>
      <p:pic>
        <p:nvPicPr>
          <p:cNvPr id="3994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smtClean="0">
                <a:latin typeface="Times New Roman" pitchFamily="18" charset="0"/>
              </a:rPr>
              <a:t>СЛР слід проводити до:</a:t>
            </a:r>
            <a:br>
              <a:rPr lang="en-US" sz="2000" smtClean="0">
                <a:latin typeface="Times New Roman" pitchFamily="18" charset="0"/>
              </a:rPr>
            </a:br>
            <a:r>
              <a:rPr lang="en-US" sz="2000" smtClean="0">
                <a:latin typeface="Times New Roman" pitchFamily="18" charset="0"/>
              </a:rPr>
              <a:t>прибуття бригади ЕМД;</a:t>
            </a:r>
            <a:br>
              <a:rPr lang="en-US" sz="2000" smtClean="0">
                <a:latin typeface="Times New Roman" pitchFamily="18" charset="0"/>
              </a:rPr>
            </a:br>
            <a:r>
              <a:rPr lang="en-US" sz="2000" smtClean="0">
                <a:latin typeface="Times New Roman" pitchFamily="18" charset="0"/>
              </a:rPr>
              <a:t>появи чітко виражених ознак життя (відновлення: дихання/ свідомості/рухової активності);</a:t>
            </a:r>
            <a:br>
              <a:rPr lang="en-US" sz="2000" smtClean="0">
                <a:latin typeface="Times New Roman" pitchFamily="18" charset="0"/>
              </a:rPr>
            </a:br>
            <a:r>
              <a:rPr lang="en-US" sz="2000" smtClean="0">
                <a:latin typeface="Times New Roman" pitchFamily="18" charset="0"/>
              </a:rPr>
              <a:t>фізичного виснаження;</a:t>
            </a:r>
            <a:br>
              <a:rPr lang="en-US" sz="2000" smtClean="0">
                <a:latin typeface="Times New Roman" pitchFamily="18" charset="0"/>
              </a:rPr>
            </a:br>
            <a:r>
              <a:rPr lang="en-US" sz="2000" smtClean="0">
                <a:latin typeface="Times New Roman" pitchFamily="18" charset="0"/>
              </a:rPr>
              <a:t>появи небезпеки.</a:t>
            </a:r>
            <a:br>
              <a:rPr lang="en-US" sz="2000" smtClean="0">
                <a:latin typeface="Times New Roman" pitchFamily="18" charset="0"/>
              </a:rPr>
            </a:br>
            <a:r>
              <a:rPr lang="en-US" sz="2000" smtClean="0">
                <a:latin typeface="Times New Roman" pitchFamily="18" charset="0"/>
              </a:rPr>
              <a:t>У разі вдало проведеної СЛР, – необхідно перевести постраждалого </a:t>
            </a:r>
            <a:r>
              <a:rPr lang="en-US" sz="2000" smtClean="0">
                <a:solidFill>
                  <a:srgbClr val="FF6600"/>
                </a:solidFill>
                <a:latin typeface="Times New Roman" pitchFamily="18" charset="0"/>
              </a:rPr>
              <a:t>у стабільне положення.</a:t>
            </a:r>
            <a:r>
              <a:rPr lang="en-US" sz="2000" smtClean="0">
                <a:latin typeface="Times New Roman" pitchFamily="18" charset="0"/>
              </a:rPr>
              <a:t> Не можна залишати постраждалого без нагляду до прибуття бригади ЕМД. В разі повторної зупинки серця до прибуття бригади ЕМД, – бути готовим до проведення СЛР.</a:t>
            </a: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40963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03950" y="1939925"/>
            <a:ext cx="5346700" cy="3846513"/>
          </a:xfrm>
        </p:spPr>
      </p:pic>
      <p:pic>
        <p:nvPicPr>
          <p:cNvPr id="4096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smtClean="0">
                <a:latin typeface="Times New Roman" pitchFamily="18" charset="0"/>
              </a:rPr>
              <a:t>Домедична допомога в разі порушення прохідності дихальних шляхів</a:t>
            </a:r>
            <a:r>
              <a:rPr lang="en-US" sz="4000" smtClean="0"/>
              <a:t> </a:t>
            </a:r>
            <a:endParaRPr lang="ru-RU" sz="4000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>
                <a:latin typeface="Times New Roman" pitchFamily="18" charset="0"/>
              </a:rPr>
              <a:t>це патологіч ний стан, викликаний повною або частковою обструкцією (перекриттям/закупоркою) трахеї та бронхів стороннім предметом</a:t>
            </a:r>
            <a:r>
              <a:rPr lang="uk-UA" sz="2400" smtClean="0">
                <a:latin typeface="Times New Roman" pitchFamily="18" charset="0"/>
              </a:rPr>
              <a:t>.</a:t>
            </a:r>
          </a:p>
          <a:p>
            <a:r>
              <a:rPr lang="ru-RU" sz="2400" smtClean="0">
                <a:latin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</a:rPr>
              <a:t>Розрізняють повне та неповне порушення прохідності дихальних шляхів:</a:t>
            </a:r>
          </a:p>
          <a:p>
            <a:pPr lvl="1"/>
            <a:r>
              <a:rPr lang="en-US" sz="2400" smtClean="0">
                <a:latin typeface="Times New Roman" pitchFamily="18" charset="0"/>
              </a:rPr>
              <a:t>ознаки повного порушення прохідності дихальних шляхів стороннім тілом – постраждалий не може дихати (хрипить), не може говорити, здійснює беззвучні спроби кашляти, може втратити свідомість;</a:t>
            </a:r>
          </a:p>
          <a:p>
            <a:pPr lvl="1"/>
            <a:r>
              <a:rPr lang="en-US" sz="2400" smtClean="0">
                <a:latin typeface="Times New Roman" pitchFamily="18" charset="0"/>
              </a:rPr>
              <a:t>ознаки неповного порушення прохідності дихальних шляхів стороннім тілом – постраждалий може дихати, говорити та кашляти.</a:t>
            </a: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4198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i="1" smtClean="0">
                <a:latin typeface="Times New Roman" pitchFamily="18" charset="0"/>
              </a:rPr>
              <a:t>Техніка виконання прийому Хеймліка</a:t>
            </a:r>
            <a:endParaRPr lang="ru-RU" i="1" smtClean="0">
              <a:latin typeface="Times New Roman" pitchFamily="18" charset="0"/>
            </a:endParaRPr>
          </a:p>
        </p:txBody>
      </p:sp>
      <p:sp>
        <p:nvSpPr>
          <p:cNvPr id="43010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000" smtClean="0">
                <a:latin typeface="Times New Roman" pitchFamily="18" charset="0"/>
              </a:rPr>
              <a:t>потрібно розташуватись позаду постраждалого;</a:t>
            </a:r>
          </a:p>
          <a:p>
            <a:r>
              <a:rPr lang="en-US" sz="2000" smtClean="0">
                <a:latin typeface="Times New Roman" pitchFamily="18" charset="0"/>
              </a:rPr>
              <a:t>стисніть свою долоню в кулак (ховаючи в ньому великий палець) та розташуйте його на животі постраждалого (приблизно по середині між пупком та реберними дугами);</a:t>
            </a:r>
          </a:p>
          <a:p>
            <a:r>
              <a:rPr lang="en-US" sz="2000" smtClean="0">
                <a:latin typeface="Times New Roman" pitchFamily="18" charset="0"/>
              </a:rPr>
              <a:t>другою рукою обхопіть кулак; - виконайте 5 різких абдомінальних поштовхів, спрямовуючи силу всередину та вгору (таким чином стискається грудна клітка і повітря, що залишилось в легенях, може виштовхнути стороннє тіло назовні).</a:t>
            </a:r>
            <a:r>
              <a:rPr lang="ru-RU" sz="2000" smtClean="0">
                <a:latin typeface="Times New Roman" pitchFamily="18" charset="0"/>
              </a:rPr>
              <a:t> </a:t>
            </a:r>
            <a:endParaRPr lang="uk-UA" sz="200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 </a:t>
            </a:r>
          </a:p>
        </p:txBody>
      </p:sp>
      <p:pic>
        <p:nvPicPr>
          <p:cNvPr id="43011" name="image52.jpeg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81188" y="1444625"/>
            <a:ext cx="2609850" cy="2271713"/>
          </a:xfrm>
        </p:spPr>
      </p:pic>
      <p:pic>
        <p:nvPicPr>
          <p:cNvPr id="43012" name="image53.jpeg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938338" y="3856038"/>
            <a:ext cx="2695575" cy="2576512"/>
          </a:xfrm>
        </p:spPr>
      </p:pic>
      <p:pic>
        <p:nvPicPr>
          <p:cNvPr id="4301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smtClean="0">
                <a:latin typeface="Times New Roman" pitchFamily="18" charset="0"/>
              </a:rPr>
              <a:t>Домедична допомога</a:t>
            </a:r>
            <a:br>
              <a:rPr lang="en-US" sz="3600" b="1" i="1" smtClean="0">
                <a:latin typeface="Times New Roman" pitchFamily="18" charset="0"/>
              </a:rPr>
            </a:br>
            <a:r>
              <a:rPr lang="en-US" sz="3600" b="1" i="1" smtClean="0">
                <a:latin typeface="Times New Roman" pitchFamily="18" charset="0"/>
              </a:rPr>
              <a:t>в разі підозри на гостре отруєння</a:t>
            </a:r>
            <a:endParaRPr lang="ru-RU" sz="3600" b="1" i="1" smtClean="0">
              <a:latin typeface="Times New Roman" pitchFamily="18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</a:rPr>
              <a:t>Гостре отруєння невідомою речовиною</a:t>
            </a:r>
            <a:r>
              <a:rPr lang="uk-UA" sz="2400" smtClean="0">
                <a:latin typeface="Times New Roman" pitchFamily="18" charset="0"/>
              </a:rPr>
              <a:t>: </a:t>
            </a:r>
            <a:r>
              <a:rPr lang="en-US" sz="2400" smtClean="0">
                <a:latin typeface="Times New Roman" pitchFamily="18" charset="0"/>
              </a:rPr>
              <a:t>Ознаки: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</a:rPr>
              <a:t>відчуття «піску» або різь в очах та/або світлобоязнь;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</a:rPr>
              <a:t>опіки на губах, на язиці або шкірі;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</a:rPr>
              <a:t>біль у роті, горлі, грудях або животі, яка посилюється при ковтанні та диханні;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</a:rPr>
              <a:t>підвищене слиновиділення, нудота, блювота (зі специфічним запахом, залишками отруйних речовин, кров’ю);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</a:rPr>
              <a:t>порушення дихання (задуха, гучне дихання, зміна тембру голосу, кашель); пітливість, діарея, незвичайна поведінка постраждалого (збудження, марення);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</a:rPr>
              <a:t>м’язові посмикування, судоми, втрата свідомості;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</a:rPr>
              <a:t>незвичайний колір шкіри (бліда, малинова, синюшна). </a:t>
            </a: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4403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latin typeface="Times New Roman" pitchFamily="18" charset="0"/>
              </a:rPr>
              <a:t>Послідовність дій</a:t>
            </a:r>
            <a:r>
              <a:rPr lang="en-US" smtClean="0"/>
              <a:t> </a:t>
            </a:r>
            <a:endParaRPr lang="ru-RU" smtClean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Переконатися у відсутності небезпеки.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 При огляді місця події, – звернути увагу на ознаки, які можуть свідчити про гостре отруєння:</a:t>
            </a:r>
          </a:p>
          <a:p>
            <a:pPr marL="1371600" lvl="2" indent="-45720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неприємний різкий запах;</a:t>
            </a:r>
            <a:endParaRPr lang="en-US" sz="2000" smtClean="0">
              <a:latin typeface="Times New Roman" pitchFamily="18" charset="0"/>
            </a:endParaRPr>
          </a:p>
          <a:p>
            <a:pPr marL="1371600" lvl="2" indent="-45720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полум’я та/або дим;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наявні відкриті чи перекинуті ємності або ємності з-під ліків та алкогольних напоїв;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відкрита аптечка;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використані шприци тощо.</a:t>
            </a:r>
            <a:endParaRPr lang="ru-RU" sz="200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Уточнити у родичів (якщо вони поруч), що саме та в якій кількості приймав постраждалий.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Провести первинний огляд постраждалого, визначити наявність свідомості, дихання.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Викликати бригаду ЕМД, пояснивши диспетчеру причину виклику.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Якщо у постраждалого відсутнє дихання:</a:t>
            </a:r>
          </a:p>
          <a:p>
            <a:pPr marL="1371600" lvl="2" indent="-45720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викликати бригаду ЕМД та повідомити про початок проведення СЛР (по можливості, з використанням АЗД) у співвідношенні: 30 компресій / 2 вдихи.</a:t>
            </a:r>
          </a:p>
        </p:txBody>
      </p:sp>
      <p:pic>
        <p:nvPicPr>
          <p:cNvPr id="4505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sz="2800" smtClean="0">
                <a:latin typeface="Times New Roman" pitchFamily="18" charset="0"/>
              </a:rPr>
              <a:t>Якщо постраждалий перебуває в свідомості та відомо, що отрута була прийнята перорально (через рот), теж саме при харчовому отруєнні і отруєнні грибами: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371600" lvl="2" indent="-457200">
              <a:lnSpc>
                <a:spcPct val="90000"/>
              </a:lnSpc>
            </a:pPr>
            <a:r>
              <a:rPr lang="ru-RU" sz="1800" smtClean="0">
                <a:latin typeface="Times New Roman" pitchFamily="18" charset="0"/>
              </a:rPr>
              <a:t>промити шлунок «ресторанним» або блювотним методом до отримання чистих промивних вод:</a:t>
            </a:r>
          </a:p>
          <a:p>
            <a:pPr marL="1371600" lvl="2" indent="-457200">
              <a:lnSpc>
                <a:spcPct val="90000"/>
              </a:lnSpc>
            </a:pPr>
            <a:r>
              <a:rPr lang="ru-RU" sz="1800" smtClean="0">
                <a:latin typeface="Times New Roman" pitchFamily="18" charset="0"/>
              </a:rPr>
              <a:t>дорослому необхідно випити 500-700 мл (2-3 склянки) чистої, холодної (18°</a:t>
            </a:r>
            <a:r>
              <a:rPr lang="en-US" sz="1800" smtClean="0">
                <a:latin typeface="Times New Roman" pitchFamily="18" charset="0"/>
              </a:rPr>
              <a:t>C</a:t>
            </a:r>
            <a:r>
              <a:rPr lang="ru-RU" sz="1800" smtClean="0">
                <a:latin typeface="Times New Roman" pitchFamily="18" charset="0"/>
              </a:rPr>
              <a:t>) води;</a:t>
            </a:r>
          </a:p>
          <a:p>
            <a:pPr marL="1752600" lvl="3" indent="-381000">
              <a:lnSpc>
                <a:spcPct val="90000"/>
              </a:lnSpc>
            </a:pPr>
            <a:r>
              <a:rPr lang="en-US" sz="1800" smtClean="0">
                <a:latin typeface="Times New Roman" pitchFamily="18" charset="0"/>
              </a:rPr>
              <a:t>потім необхідно викликати блювоту;</a:t>
            </a:r>
            <a:endParaRPr lang="ru-RU" sz="1800" smtClean="0">
              <a:latin typeface="Times New Roman" pitchFamily="18" charset="0"/>
            </a:endParaRPr>
          </a:p>
          <a:p>
            <a:pPr marL="1752600" lvl="3" indent="-381000">
              <a:lnSpc>
                <a:spcPct val="90000"/>
              </a:lnSpc>
            </a:pPr>
            <a:r>
              <a:rPr lang="ru-RU" sz="1800" smtClean="0">
                <a:latin typeface="Times New Roman" pitchFamily="18" charset="0"/>
              </a:rPr>
              <a:t>повторювати промивання до отримання чистих промивних вод.</a:t>
            </a:r>
            <a:endParaRPr lang="en-US" sz="1800" smtClean="0">
              <a:latin typeface="Times New Roman" pitchFamily="18" charset="0"/>
            </a:endParaRPr>
          </a:p>
          <a:p>
            <a:pPr marL="1752600" lvl="3" indent="-381000">
              <a:lnSpc>
                <a:spcPct val="90000"/>
              </a:lnSpc>
            </a:pPr>
            <a:r>
              <a:rPr lang="en-US" sz="1800" smtClean="0">
                <a:latin typeface="Times New Roman" pitchFamily="18" charset="0"/>
              </a:rPr>
              <a:t>після промивання шлунка:</a:t>
            </a:r>
            <a:endParaRPr lang="ru-RU" sz="1800" smtClean="0">
              <a:latin typeface="Times New Roman" pitchFamily="18" charset="0"/>
            </a:endParaRPr>
          </a:p>
          <a:p>
            <a:pPr marL="1752600" lvl="3" indent="-381000">
              <a:lnSpc>
                <a:spcPct val="90000"/>
              </a:lnSpc>
            </a:pPr>
            <a:r>
              <a:rPr lang="ru-RU" sz="1800" smtClean="0">
                <a:latin typeface="Times New Roman" pitchFamily="18" charset="0"/>
              </a:rPr>
              <a:t>дати ентеросорбент (наприклад, до 50 г активованого вугілля);</a:t>
            </a:r>
          </a:p>
          <a:p>
            <a:pPr marL="1752600" lvl="3" indent="-381000">
              <a:lnSpc>
                <a:spcPct val="90000"/>
              </a:lnSpc>
            </a:pPr>
            <a:r>
              <a:rPr lang="ru-RU" sz="1800" smtClean="0">
                <a:latin typeface="Times New Roman" pitchFamily="18" charset="0"/>
              </a:rPr>
              <a:t>дати проносне (дорослим – 50 мл вазелінового масла);</a:t>
            </a:r>
          </a:p>
          <a:p>
            <a:pPr marL="1752600" lvl="3" indent="-381000">
              <a:lnSpc>
                <a:spcPct val="90000"/>
              </a:lnSpc>
            </a:pPr>
            <a:r>
              <a:rPr lang="ru-RU" sz="1800" smtClean="0">
                <a:latin typeface="Times New Roman" pitchFamily="18" charset="0"/>
              </a:rPr>
              <a:t>при отруєнні припікаючими речовинами (наприклад, бензином) та порушенні або відсутності свідомості забороняється викликати блювоту у постраждалого.</a:t>
            </a:r>
          </a:p>
          <a:p>
            <a:pPr marL="1371600" lvl="2" indent="-457200">
              <a:lnSpc>
                <a:spcPct val="90000"/>
              </a:lnSpc>
            </a:pPr>
            <a:r>
              <a:rPr lang="ru-RU" sz="1800" smtClean="0">
                <a:latin typeface="Times New Roman" pitchFamily="18" charset="0"/>
              </a:rPr>
              <a:t>При потраплянні отруйної речовини в очі та/або на шкіру:</a:t>
            </a:r>
          </a:p>
          <a:p>
            <a:pPr marL="1752600" lvl="3" indent="-381000">
              <a:lnSpc>
                <a:spcPct val="90000"/>
              </a:lnSpc>
            </a:pPr>
            <a:r>
              <a:rPr lang="ru-RU" sz="1800" smtClean="0">
                <a:latin typeface="Times New Roman" pitchFamily="18" charset="0"/>
              </a:rPr>
              <a:t>промити уражену ділянку великою кількістю чистої, холодної (18°</a:t>
            </a:r>
            <a:r>
              <a:rPr lang="en-US" sz="1800" smtClean="0">
                <a:latin typeface="Times New Roman" pitchFamily="18" charset="0"/>
              </a:rPr>
              <a:t>C</a:t>
            </a:r>
            <a:r>
              <a:rPr lang="ru-RU" sz="1800" smtClean="0">
                <a:latin typeface="Times New Roman" pitchFamily="18" charset="0"/>
              </a:rPr>
              <a:t>) води;</a:t>
            </a:r>
          </a:p>
          <a:p>
            <a:pPr marL="1752600" lvl="3" indent="-381000">
              <a:lnSpc>
                <a:spcPct val="90000"/>
              </a:lnSpc>
            </a:pPr>
            <a:r>
              <a:rPr lang="ru-RU" sz="1800" smtClean="0">
                <a:latin typeface="Times New Roman" pitchFamily="18" charset="0"/>
              </a:rPr>
              <a:t>за наявності хімічних опіків (після промивання водою) накласти на раньову (опікову) поверхню стерильну пов’язку.</a:t>
            </a:r>
          </a:p>
          <a:p>
            <a:pPr marL="1371600" lvl="2" indent="-457200">
              <a:lnSpc>
                <a:spcPct val="90000"/>
              </a:lnSpc>
            </a:pPr>
            <a:r>
              <a:rPr lang="ru-RU" sz="1800" smtClean="0">
                <a:latin typeface="Times New Roman" pitchFamily="18" charset="0"/>
              </a:rPr>
              <a:t>Забезпечити постійний нагляд за постраждалим до приїзду бригади ЕМД.</a:t>
            </a:r>
          </a:p>
          <a:p>
            <a:pPr marL="1371600" lvl="2" indent="-457200">
              <a:lnSpc>
                <a:spcPct val="90000"/>
              </a:lnSpc>
            </a:pPr>
            <a:r>
              <a:rPr lang="ru-RU" sz="1800" smtClean="0">
                <a:latin typeface="Times New Roman" pitchFamily="18" charset="0"/>
              </a:rPr>
              <a:t>В разі погіршення стану постраждалого до приїзду бригади ЕМД, – повторно зателефонувати диспетчеру.</a:t>
            </a:r>
          </a:p>
        </p:txBody>
      </p:sp>
      <p:pic>
        <p:nvPicPr>
          <p:cNvPr id="4608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smtClean="0">
                <a:latin typeface="Times New Roman" pitchFamily="18" charset="0"/>
              </a:rPr>
              <a:t>Домедична допомога</a:t>
            </a:r>
            <a:br>
              <a:rPr lang="en-US" sz="3600" b="1" i="1" smtClean="0">
                <a:latin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</a:rPr>
              <a:t>в разі укусів тварин та комах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2800" b="1" i="1" smtClean="0">
                <a:latin typeface="Times New Roman" pitchFamily="18" charset="0"/>
              </a:rPr>
              <a:t>Укус змії: </a:t>
            </a:r>
            <a:r>
              <a:rPr lang="ru-RU" sz="2800" smtClean="0">
                <a:latin typeface="Times New Roman" pitchFamily="18" charset="0"/>
              </a:rPr>
              <a:t>При укусі отруйної змії видно чіткі, великі отвори від передніх зубів. У неотруйної, як правило, дрібні зуби в 2 ряди </a:t>
            </a:r>
            <a:endParaRPr lang="en-US" sz="2800" smtClean="0">
              <a:latin typeface="Times New Roman" pitchFamily="18" charset="0"/>
            </a:endParaRPr>
          </a:p>
          <a:p>
            <a:endParaRPr lang="ru-RU" sz="2800" smtClean="0">
              <a:latin typeface="Times New Roman" pitchFamily="18" charset="0"/>
            </a:endParaRPr>
          </a:p>
        </p:txBody>
      </p:sp>
      <p:grpSp>
        <p:nvGrpSpPr>
          <p:cNvPr id="47107" name="docshapegroup32"/>
          <p:cNvGrpSpPr>
            <a:grpSpLocks/>
          </p:cNvGrpSpPr>
          <p:nvPr/>
        </p:nvGrpSpPr>
        <p:grpSpPr bwMode="auto">
          <a:xfrm>
            <a:off x="1042988" y="3194050"/>
            <a:ext cx="9967912" cy="2417763"/>
            <a:chOff x="0" y="0"/>
            <a:chExt cx="5966" cy="1820"/>
          </a:xfrm>
        </p:grpSpPr>
        <p:pic>
          <p:nvPicPr>
            <p:cNvPr id="47109" name="docshape3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964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0" name="docshape3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33" y="41"/>
              <a:ext cx="2932" cy="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108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0" name="Rectangle 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2800" smtClean="0">
                <a:latin typeface="Times New Roman" pitchFamily="18" charset="0"/>
              </a:rPr>
              <a:t>Гадюка звичайна</a:t>
            </a:r>
            <a:endParaRPr lang="ru-RU" sz="2800" smtClean="0">
              <a:latin typeface="Times New Roman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Рятувальник забезпечує постраждалому спокій та положення лежачи.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Зважаючи на те, що дія отрути може викликати параліч м’я зів, накладає пов’язку, що тисне над місцем укусу.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Рятувальник знерухомлює кінцівку за допомогою імпровізованої шини (палиці, дошки).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Рятувальник дає постраждалому випити багато рідини (вода, чай тощо).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Рятувальник накладає на місце укусу чисту, стерильну пов’язку та холодний компрес (якщо це можливо).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Після чого, постраждалого треба віднесли до  того місця, на яке вказав диспетчер ЕМД, стежачи за станом постраждалого.</a:t>
            </a:r>
          </a:p>
          <a:p>
            <a:pPr marL="609600" indent="-609600">
              <a:lnSpc>
                <a:spcPct val="80000"/>
              </a:lnSpc>
            </a:pPr>
            <a:r>
              <a:rPr lang="en-US" sz="1800" b="1" smtClean="0">
                <a:latin typeface="Times New Roman" pitchFamily="18" charset="0"/>
              </a:rPr>
              <a:t>Неприпустимо: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намагатися видалити отруту шляхом розрізання та припалювання місця укусу;</a:t>
            </a:r>
            <a:endParaRPr lang="en-US" sz="180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800" smtClean="0">
                <a:latin typeface="Times New Roman" pitchFamily="18" charset="0"/>
              </a:rPr>
              <a:t>давати постраждалому алкоголь.</a:t>
            </a:r>
            <a:endParaRPr lang="ru-RU" sz="1800" smtClean="0">
              <a:latin typeface="Times New Roman" pitchFamily="18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2290763"/>
            <a:ext cx="53721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5113"/>
            <a:ext cx="10972800" cy="1139825"/>
          </a:xfrm>
        </p:spPr>
        <p:txBody>
          <a:bodyPr/>
          <a:lstStyle/>
          <a:p>
            <a:r>
              <a:rPr lang="ru-RU" b="1" i="1" smtClean="0">
                <a:latin typeface="Times New Roman" pitchFamily="18" charset="0"/>
              </a:rPr>
              <a:t>Укуси бджоли та оси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5310188" cy="5011738"/>
          </a:xfrm>
        </p:spPr>
        <p:txBody>
          <a:bodyPr/>
          <a:lstStyle/>
          <a:p>
            <a:pPr marL="609600" indent="-609600"/>
            <a:r>
              <a:rPr lang="ru-RU" sz="2000" smtClean="0">
                <a:latin typeface="Times New Roman" pitchFamily="18" charset="0"/>
              </a:rPr>
              <a:t>При укусі бджоли необхідно видалити жала та накласти на місця укусів стерильну пов’язку та холодовий компрес (щоб перешкодити поширенню отрути в тканинах).</a:t>
            </a:r>
          </a:p>
          <a:p>
            <a:pPr marL="609600" indent="-609600"/>
            <a:r>
              <a:rPr lang="ru-RU" sz="2000" smtClean="0">
                <a:latin typeface="Times New Roman" pitchFamily="18" charset="0"/>
              </a:rPr>
              <a:t>Рятувальник дає постраждалому випити багато рідини (вода, чай тощо). Можна положити холодний компрес і на місце укусу таблетку валідола.</a:t>
            </a:r>
          </a:p>
          <a:p>
            <a:pPr marL="609600" indent="-609600"/>
            <a:r>
              <a:rPr lang="ru-RU" sz="2000" smtClean="0">
                <a:latin typeface="Times New Roman" pitchFamily="18" charset="0"/>
              </a:rPr>
              <a:t>Постійно наглядає за станом постраждалого до приїзду бригади ЕМД.</a:t>
            </a:r>
          </a:p>
          <a:p>
            <a:pPr marL="609600" indent="-609600"/>
            <a:r>
              <a:rPr lang="ru-RU" sz="2000" smtClean="0">
                <a:latin typeface="Times New Roman" pitchFamily="18" charset="0"/>
              </a:rPr>
              <a:t>При погіршенні стану постраждалого до приїзду бригади ЕМД повторно телефонує диспетчеру.</a:t>
            </a:r>
          </a:p>
        </p:txBody>
      </p:sp>
      <p:pic>
        <p:nvPicPr>
          <p:cNvPr id="4915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88075" y="1462088"/>
            <a:ext cx="3892550" cy="2335212"/>
          </a:xfrm>
        </p:spPr>
      </p:pic>
      <p:pic>
        <p:nvPicPr>
          <p:cNvPr id="49156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7980363" y="3724275"/>
            <a:ext cx="3554412" cy="2667000"/>
          </a:xfrm>
        </p:spPr>
      </p:pic>
      <p:pic>
        <p:nvPicPr>
          <p:cNvPr id="4915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174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725" y="352425"/>
            <a:ext cx="10888663" cy="614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marL="838200" indent="-838200"/>
            <a:r>
              <a:rPr lang="ru-RU" sz="3600" b="1" i="1" smtClean="0">
                <a:latin typeface="Times New Roman" pitchFamily="18" charset="0"/>
              </a:rPr>
              <a:t>Домедична допомога в разі термічних уражень</a:t>
            </a:r>
            <a:r>
              <a:rPr lang="en-US" sz="3200" b="1" smtClean="0">
                <a:latin typeface="Times New Roman" pitchFamily="18" charset="0"/>
              </a:rPr>
              <a:t/>
            </a:r>
            <a:br>
              <a:rPr lang="en-US" sz="32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>Відмічають чотири ступеня опіків</a:t>
            </a:r>
            <a:r>
              <a:rPr lang="ru-RU" sz="4000" smtClean="0"/>
              <a:t> </a:t>
            </a:r>
          </a:p>
        </p:txBody>
      </p:sp>
      <p:pic>
        <p:nvPicPr>
          <p:cNvPr id="50178" name="image111.jpeg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00163" y="1773238"/>
            <a:ext cx="1600200" cy="1524000"/>
          </a:xfrm>
        </p:spPr>
      </p:pic>
      <p:sp>
        <p:nvSpPr>
          <p:cNvPr id="50179" name="Rectangle 10"/>
          <p:cNvSpPr>
            <a:spLocks noChangeArrowheads="1"/>
          </p:cNvSpPr>
          <p:nvPr/>
        </p:nvSpPr>
        <p:spPr bwMode="auto">
          <a:xfrm>
            <a:off x="3016250" y="1800225"/>
            <a:ext cx="278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Поверхневий (І ст.)</a:t>
            </a:r>
            <a:r>
              <a:rPr lang="ru-RU"/>
              <a:t> </a:t>
            </a:r>
          </a:p>
        </p:txBody>
      </p:sp>
      <p:sp>
        <p:nvSpPr>
          <p:cNvPr id="50180" name="Rectangle 11"/>
          <p:cNvSpPr>
            <a:spLocks noChangeArrowheads="1"/>
          </p:cNvSpPr>
          <p:nvPr/>
        </p:nvSpPr>
        <p:spPr bwMode="auto">
          <a:xfrm>
            <a:off x="2913063" y="2428875"/>
            <a:ext cx="3109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Червоний без пухирів</a:t>
            </a:r>
            <a:r>
              <a:rPr lang="ru-RU"/>
              <a:t> </a:t>
            </a:r>
          </a:p>
        </p:txBody>
      </p:sp>
      <p:pic>
        <p:nvPicPr>
          <p:cNvPr id="50181" name="image112.jpeg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157288" y="4127500"/>
            <a:ext cx="1657350" cy="1524000"/>
          </a:xfrm>
        </p:spPr>
      </p:pic>
      <p:sp>
        <p:nvSpPr>
          <p:cNvPr id="50182" name="Rectangle 13"/>
          <p:cNvSpPr>
            <a:spLocks noChangeArrowheads="1"/>
          </p:cNvSpPr>
          <p:nvPr/>
        </p:nvSpPr>
        <p:spPr bwMode="auto">
          <a:xfrm>
            <a:off x="3079750" y="4186238"/>
            <a:ext cx="289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Поверхневий (ІІ ст.)</a:t>
            </a:r>
            <a:r>
              <a:rPr lang="ru-RU"/>
              <a:t> </a:t>
            </a:r>
          </a:p>
        </p:txBody>
      </p:sp>
      <p:sp>
        <p:nvSpPr>
          <p:cNvPr id="50183" name="Rectangle 14"/>
          <p:cNvSpPr>
            <a:spLocks noChangeArrowheads="1"/>
          </p:cNvSpPr>
          <p:nvPr/>
        </p:nvSpPr>
        <p:spPr bwMode="auto">
          <a:xfrm>
            <a:off x="2889250" y="4678363"/>
            <a:ext cx="3228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Почервоніння з жовтим пухирем, під тиском – біліє </a:t>
            </a:r>
          </a:p>
        </p:txBody>
      </p:sp>
      <p:pic>
        <p:nvPicPr>
          <p:cNvPr id="50184" name="image113.jpeg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091238" y="1701800"/>
            <a:ext cx="1600200" cy="1524000"/>
          </a:xfrm>
        </p:spPr>
      </p:pic>
      <p:sp>
        <p:nvSpPr>
          <p:cNvPr id="50185" name="Rectangle 16"/>
          <p:cNvSpPr>
            <a:spLocks noChangeArrowheads="1"/>
          </p:cNvSpPr>
          <p:nvPr/>
        </p:nvSpPr>
        <p:spPr bwMode="auto">
          <a:xfrm>
            <a:off x="8226425" y="172878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Глибокий (ІІІ ст.)</a:t>
            </a:r>
            <a:r>
              <a:rPr lang="ru-RU"/>
              <a:t> </a:t>
            </a:r>
          </a:p>
        </p:txBody>
      </p:sp>
      <p:sp>
        <p:nvSpPr>
          <p:cNvPr id="50186" name="Rectangle 17"/>
          <p:cNvSpPr>
            <a:spLocks noChangeArrowheads="1"/>
          </p:cNvSpPr>
          <p:nvPr/>
        </p:nvSpPr>
        <p:spPr bwMode="auto">
          <a:xfrm>
            <a:off x="7904163" y="2374900"/>
            <a:ext cx="3570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Темно-червоний з пухирями</a:t>
            </a:r>
          </a:p>
        </p:txBody>
      </p:sp>
      <p:pic>
        <p:nvPicPr>
          <p:cNvPr id="50187" name="image114.jpeg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205538" y="4137025"/>
            <a:ext cx="1428750" cy="1504950"/>
          </a:xfrm>
        </p:spPr>
      </p:pic>
      <p:sp>
        <p:nvSpPr>
          <p:cNvPr id="50188" name="Rectangle 19"/>
          <p:cNvSpPr>
            <a:spLocks noChangeArrowheads="1"/>
          </p:cNvSpPr>
          <p:nvPr/>
        </p:nvSpPr>
        <p:spPr bwMode="auto">
          <a:xfrm>
            <a:off x="8204200" y="4086225"/>
            <a:ext cx="255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Глибокий (ІV ст.)</a:t>
            </a:r>
            <a:r>
              <a:rPr lang="ru-RU"/>
              <a:t> </a:t>
            </a:r>
          </a:p>
        </p:txBody>
      </p:sp>
      <p:sp>
        <p:nvSpPr>
          <p:cNvPr id="50189" name="Rectangle 20"/>
          <p:cNvSpPr>
            <a:spLocks noChangeArrowheads="1"/>
          </p:cNvSpPr>
          <p:nvPr/>
        </p:nvSpPr>
        <p:spPr bwMode="auto">
          <a:xfrm>
            <a:off x="8104188" y="4818063"/>
            <a:ext cx="3271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Чорний, з обвугленим струпом</a:t>
            </a:r>
            <a:r>
              <a:rPr lang="ru-RU"/>
              <a:t> </a:t>
            </a:r>
          </a:p>
        </p:txBody>
      </p:sp>
      <p:pic>
        <p:nvPicPr>
          <p:cNvPr id="50190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latin typeface="Times New Roman" pitchFamily="18" charset="0"/>
              </a:rPr>
              <a:t>Площа опіку</a:t>
            </a:r>
            <a:r>
              <a:rPr lang="en-US" sz="4000" b="1" i="1" smtClean="0">
                <a:latin typeface="Times New Roman" pitchFamily="18" charset="0"/>
              </a:rPr>
              <a:t/>
            </a:r>
            <a:br>
              <a:rPr lang="en-US" sz="4000" b="1" i="1" smtClean="0">
                <a:latin typeface="Times New Roman" pitchFamily="18" charset="0"/>
              </a:rPr>
            </a:br>
            <a:endParaRPr lang="ru-RU" sz="4000" b="1" i="1" smtClean="0">
              <a:latin typeface="Times New Roman" pitchFamily="18" charset="0"/>
            </a:endParaRPr>
          </a:p>
        </p:txBody>
      </p:sp>
      <p:pic>
        <p:nvPicPr>
          <p:cNvPr id="51202" name="image115.jpeg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28713" y="1382713"/>
            <a:ext cx="1646237" cy="4035425"/>
          </a:xfrm>
        </p:spPr>
      </p:pic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673100" y="5643563"/>
            <a:ext cx="298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Правило «дев’яток»</a:t>
            </a:r>
          </a:p>
        </p:txBody>
      </p:sp>
      <p:pic>
        <p:nvPicPr>
          <p:cNvPr id="51204" name="image116.jpeg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544050" y="1624013"/>
            <a:ext cx="2009775" cy="2790825"/>
          </a:xfrm>
        </p:spPr>
      </p:pic>
      <p:sp>
        <p:nvSpPr>
          <p:cNvPr id="51205" name="Rectangle 9"/>
          <p:cNvSpPr>
            <a:spLocks noChangeArrowheads="1"/>
          </p:cNvSpPr>
          <p:nvPr/>
        </p:nvSpPr>
        <p:spPr bwMode="auto">
          <a:xfrm>
            <a:off x="9090025" y="4729163"/>
            <a:ext cx="275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Правило «долоні»</a:t>
            </a:r>
            <a:r>
              <a:rPr lang="ru-RU"/>
              <a:t> </a:t>
            </a:r>
          </a:p>
        </p:txBody>
      </p:sp>
      <p:sp>
        <p:nvSpPr>
          <p:cNvPr id="51206" name="Rectangle 10"/>
          <p:cNvSpPr>
            <a:spLocks noChangeArrowheads="1"/>
          </p:cNvSpPr>
          <p:nvPr/>
        </p:nvSpPr>
        <p:spPr bwMode="auto">
          <a:xfrm>
            <a:off x="3362325" y="1878013"/>
            <a:ext cx="53816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9388" algn="ctr"/>
            <a:r>
              <a:rPr lang="ru-RU"/>
              <a:t>На практиці використовують обидва способи: при обмежених опіках застосовують правило «долоні», при великих − правило</a:t>
            </a:r>
          </a:p>
          <a:p>
            <a:pPr indent="179388" algn="ctr"/>
            <a:r>
              <a:rPr lang="ru-RU"/>
              <a:t>«дев’яток». Вважається, що 10 % і більше ураженої поверхні викликає у постраждалого шок.</a:t>
            </a:r>
          </a:p>
        </p:txBody>
      </p:sp>
      <p:pic>
        <p:nvPicPr>
          <p:cNvPr id="5120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smtClean="0">
                <a:latin typeface="Times New Roman" pitchFamily="18" charset="0"/>
              </a:rPr>
              <a:t>Послідовність дій при наданні домедичної допомоги постраждалим з опіками</a:t>
            </a:r>
            <a:r>
              <a:rPr lang="ru-RU" sz="4000" smtClean="0"/>
              <a:t> 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1) переконатися у відсутності небезпеки;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2) провести огляд постраждалого, визначити наявність свідомості, дихання;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3) викликати бригаду екстреної (швидкої) медичної допомоги;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4) якщо у постраждалого відсутнє дихання, розпочати проведення серцево-легеневої реанімації;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5) якщо у постраждалого опіки першого і/або другого ступеня: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а) охолодити місце опіку прохолодною водою;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б) після охолодження накрити пошкоджену ділянку чистою вологою серветкою;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в) не слід спеціально проколювати пухирі; якщо пухирі розірвались, накласти чисту, стерильну пов’язку;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6) якщо у постраждалого опіки третього і/або четвертого ступеня: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а) накрити місце опіку чистою, стерильною серветкою;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б) за наявності ознак шоку надати постраждалому протишокове положення;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7) не використовувати при опіках мазі, гелі та інші засоби до прибуття бригади екстреної (швидкої) медичної допомоги;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8) при опіках, викликаних хімічними речовинами, місце враження постійно промивати чистою водою кімнатної температури до прибуття бригади екстреної (швидкої) медичної допомоги;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9) забезпечити постійний нагляд за постраждалим до приїзду бригади екстреної (швидкої) медичної допомоги;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10) при погіршенні стану постраждалого до приїзду бригади екстреної (швидкої) медичної допомоги повторно зателефонувати диспетчеру екстреної медичної допомоги.</a:t>
            </a:r>
          </a:p>
          <a:p>
            <a:pPr>
              <a:lnSpc>
                <a:spcPct val="80000"/>
              </a:lnSpc>
            </a:pPr>
            <a:endParaRPr lang="ru-RU" sz="1800" smtClean="0">
              <a:latin typeface="Times New Roman" pitchFamily="18" charset="0"/>
            </a:endParaRPr>
          </a:p>
        </p:txBody>
      </p:sp>
      <p:pic>
        <p:nvPicPr>
          <p:cNvPr id="5222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730250"/>
          </a:xfrm>
        </p:spPr>
        <p:txBody>
          <a:bodyPr/>
          <a:lstStyle/>
          <a:p>
            <a:pPr marL="838200" indent="-838200"/>
            <a:r>
              <a:rPr lang="en-US" sz="3600" b="1" i="1" smtClean="0">
                <a:latin typeface="Times New Roman" pitchFamily="18" charset="0"/>
              </a:rPr>
              <a:t>Домедична допомога в разі утоплення</a:t>
            </a:r>
            <a:br>
              <a:rPr lang="en-US" sz="3600" b="1" i="1" smtClean="0">
                <a:latin typeface="Times New Roman" pitchFamily="18" charset="0"/>
              </a:rPr>
            </a:br>
            <a:endParaRPr lang="ru-RU" sz="3600" b="1" i="1" smtClean="0">
              <a:latin typeface="Times New Roman" pitchFamily="18" charset="0"/>
            </a:endParaRP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28700"/>
            <a:ext cx="5410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>
                <a:latin typeface="Times New Roman" pitchFamily="18" charset="0"/>
              </a:rPr>
              <a:t>За причинами і ознаками утоплення поділяють на: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latin typeface="Times New Roman" pitchFamily="18" charset="0"/>
              </a:rPr>
              <a:t>сухе («біле») утоплення – це раптова зупинка дихання під водою рефлекторного характеру (наприклад, холодна вода, переляк) або патологічного стану (наприклад, зупинка серця): вода при такому утопленні не потрапляє у дихальні шляхи;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latin typeface="Times New Roman" pitchFamily="18" charset="0"/>
              </a:rPr>
              <a:t>вологе («синє») утоплення – це раптова зупинка дихання внаслідок потрапляння води у дихальні шляхи.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latin typeface="Times New Roman" pitchFamily="18" charset="0"/>
              </a:rPr>
              <a:t>Головними ознаками «білого» утоплення є: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latin typeface="Times New Roman" pitchFamily="18" charset="0"/>
              </a:rPr>
              <a:t>блідий колір шкіри;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latin typeface="Times New Roman" pitchFamily="18" charset="0"/>
              </a:rPr>
              <a:t>свідомість відсутня;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latin typeface="Times New Roman" pitchFamily="18" charset="0"/>
              </a:rPr>
              <a:t>відсутність дихання;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latin typeface="Times New Roman" pitchFamily="18" charset="0"/>
              </a:rPr>
              <a:t>серцева діяльність або відсутня або збережена; Головними ознаками «синього» утоплення є: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latin typeface="Times New Roman" pitchFamily="18" charset="0"/>
              </a:rPr>
              <a:t>синьо-сірий колір шкіри;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latin typeface="Times New Roman" pitchFamily="18" charset="0"/>
              </a:rPr>
              <a:t>свідомість або відсутня або збережена;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latin typeface="Times New Roman" pitchFamily="18" charset="0"/>
              </a:rPr>
              <a:t>відсутність або наявність дихання;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latin typeface="Times New Roman" pitchFamily="18" charset="0"/>
              </a:rPr>
              <a:t>серцева діяльність або відсутня або збережена.</a:t>
            </a:r>
            <a:endParaRPr lang="ru-RU" sz="1800" smtClean="0">
              <a:latin typeface="Times New Roman" pitchFamily="18" charset="0"/>
            </a:endParaRPr>
          </a:p>
        </p:txBody>
      </p:sp>
      <p:pic>
        <p:nvPicPr>
          <p:cNvPr id="53251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496050" y="2286000"/>
            <a:ext cx="4762500" cy="3152775"/>
          </a:xfrm>
        </p:spPr>
      </p:pic>
      <p:pic>
        <p:nvPicPr>
          <p:cNvPr id="5325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</a:rPr>
              <a:t>Однією з найважливіших особливостей утоплень, яку необхідно враховувати у всіх випадках порятунку потопельників, є</a:t>
            </a:r>
            <a:r>
              <a:rPr lang="uk-UA" sz="2400" smtClean="0">
                <a:latin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</a:rPr>
              <a:t>«ефект наслідків» або відтермінована смерть: через деякий час (зазвичай, 2 години і більше) у постраждалого, який знаходився у задовільному стані, раптово можуть виникнути прогресуючий набряк легенів, серцево-судинна недостатність і швидке настання смерті.</a:t>
            </a:r>
            <a:endParaRPr lang="uk-UA" sz="2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</a:rPr>
              <a:t>Не можна орієнтуватись на задовільний загальний стан постраждалого після проведення вдалої СЛР: у всіх випадках, незалежно від загального стану, нормального пульсу, дихання та/ або тверджень: «Я здоровий», – постраждалий підлягає негайній госпіталізації!</a:t>
            </a: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5427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529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 smtClean="0"/>
          </a:p>
        </p:txBody>
      </p:sp>
      <p:sp>
        <p:nvSpPr>
          <p:cNvPr id="55299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8172450" y="1430338"/>
            <a:ext cx="3667125" cy="4683125"/>
          </a:xfrm>
        </p:spPr>
        <p:txBody>
          <a:bodyPr/>
          <a:lstStyle/>
          <a:p>
            <a:r>
              <a:rPr lang="en-US" sz="2800" b="1" smtClean="0">
                <a:latin typeface="Times New Roman" pitchFamily="18" charset="0"/>
              </a:rPr>
              <a:t>Неприпустимо:</a:t>
            </a:r>
          </a:p>
          <a:p>
            <a:pPr>
              <a:buFont typeface="Wingdings" pitchFamily="2" charset="2"/>
              <a:buNone/>
            </a:pPr>
            <a:r>
              <a:rPr lang="uk-UA" sz="2800" smtClean="0">
                <a:latin typeface="Times New Roman" pitchFamily="18" charset="0"/>
              </a:rPr>
              <a:t>    </a:t>
            </a:r>
            <a:r>
              <a:rPr lang="en-US" sz="2800" smtClean="0">
                <a:latin typeface="Times New Roman" pitchFamily="18" charset="0"/>
              </a:rPr>
              <a:t>видаляти у</a:t>
            </a:r>
            <a:r>
              <a:rPr lang="uk-UA" sz="2800" smtClean="0">
                <a:latin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</a:rPr>
              <a:t>потопельника рідину з дихальних шляхів.</a:t>
            </a: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88" y="538163"/>
            <a:ext cx="7626350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smtClean="0">
                <a:latin typeface="Times New Roman" pitchFamily="18" charset="0"/>
              </a:rPr>
              <a:t>Домедична допомога</a:t>
            </a:r>
            <a:br>
              <a:rPr lang="en-US" sz="3600" b="1" i="1" smtClean="0">
                <a:latin typeface="Times New Roman" pitchFamily="18" charset="0"/>
              </a:rPr>
            </a:br>
            <a:r>
              <a:rPr lang="en-US" sz="3600" b="1" i="1" smtClean="0">
                <a:latin typeface="Times New Roman" pitchFamily="18" charset="0"/>
              </a:rPr>
              <a:t>в разі травматичних пошкоджень</a:t>
            </a:r>
            <a:endParaRPr lang="ru-RU" sz="3600" b="1" i="1" smtClean="0">
              <a:latin typeface="Times New Roman" pitchFamily="18" charset="0"/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smtClean="0">
                <a:latin typeface="Times New Roman" pitchFamily="18" charset="0"/>
              </a:rPr>
              <a:t>Травма </a:t>
            </a:r>
            <a:r>
              <a:rPr lang="en-US" smtClean="0">
                <a:latin typeface="Times New Roman" pitchFamily="18" charset="0"/>
              </a:rPr>
              <a:t>− порушення цілісності структури і фізіологічних функцій тканин і органів під впливом зовнішніх агентів (механічних, хімічних, променевих тощо), що супроводжується місцевою та загальною реакцією організму.</a:t>
            </a:r>
            <a:endParaRPr lang="ru-RU" smtClean="0">
              <a:latin typeface="Times New Roman" pitchFamily="18" charset="0"/>
            </a:endParaRPr>
          </a:p>
        </p:txBody>
      </p:sp>
      <p:pic>
        <p:nvPicPr>
          <p:cNvPr id="5632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73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663" y="346075"/>
            <a:ext cx="10961687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13" y="300038"/>
            <a:ext cx="11442700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290513"/>
            <a:ext cx="11122025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Україні існують чіткі алгоритми дій при наданні першої допомоги людьми без медичної освіти, які затверджені наказом МОЗ № 398 від 16.06.2014 р. У цей наказ входить 28 порядків надання першої допомоги при різних ситуаціях </a:t>
            </a:r>
            <a:r>
              <a:rPr lang="ru-RU" sz="1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https://zakon.rada.gov.ua/laws/show/z0750-14#Text</a:t>
            </a: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923925" y="1571625"/>
            <a:ext cx="109728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77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4113" y="1455738"/>
            <a:ext cx="7415212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50" y="442913"/>
            <a:ext cx="11042650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400050"/>
            <a:ext cx="10958512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323850"/>
            <a:ext cx="11147425" cy="624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319088"/>
            <a:ext cx="11029950" cy="620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352425"/>
            <a:ext cx="1116647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553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438150"/>
            <a:ext cx="10853738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575" y="423863"/>
            <a:ext cx="10818813" cy="59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00038"/>
            <a:ext cx="1102042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86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290513"/>
            <a:ext cx="11272838" cy="62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307975"/>
            <a:ext cx="10756900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ЗАГАЛЬНІ ПРАВИЛА НАДАННЯ ДОМЕДИЧНОЇ ДОПОМОГИ</a:t>
            </a:r>
            <a:b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Оглянути місце події та впевнитись у тому, що надання допомоги буде безпечним, забезпечити власну безпеку та безпеку людей навколо.</a:t>
            </a:r>
            <a:endParaRPr lang="uk-UA" sz="280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609600" indent="-609600"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Визначити точне розташування місця події.</a:t>
            </a:r>
            <a:r>
              <a:rPr lang="en-US" sz="2800" smtClean="0">
                <a:latin typeface="Times New Roman" pitchFamily="18" charset="0"/>
              </a:rPr>
              <a:t> </a:t>
            </a:r>
            <a:endParaRPr lang="uk-UA" sz="2800" smtClean="0">
              <a:latin typeface="Times New Roman" pitchFamily="18" charset="0"/>
            </a:endParaRPr>
          </a:p>
          <a:p>
            <a:pPr marL="609600" indent="-609600" eaLnBrk="1" hangingPunct="1">
              <a:defRPr/>
            </a:pPr>
            <a:r>
              <a:rPr lang="en-US" sz="2800" smtClean="0">
                <a:latin typeface="Times New Roman" pitchFamily="18" charset="0"/>
              </a:rPr>
              <a:t>Визначити кількість постраждалих. </a:t>
            </a:r>
            <a:endParaRPr lang="uk-UA" sz="2800" smtClean="0">
              <a:latin typeface="Times New Roman" pitchFamily="18" charset="0"/>
            </a:endParaRPr>
          </a:p>
          <a:p>
            <a:pPr marL="609600" indent="-609600" eaLnBrk="1" hangingPunct="1">
              <a:defRPr/>
            </a:pPr>
            <a:r>
              <a:rPr lang="en-US" sz="2800" smtClean="0">
                <a:latin typeface="Times New Roman" pitchFamily="18" charset="0"/>
              </a:rPr>
              <a:t>Якщо є постраждалі, незалежно від їх кількості і стану, необхідно відразу викликати бригаду ЕМД за номером 112</a:t>
            </a:r>
            <a:r>
              <a:rPr lang="uk-UA" sz="2800" smtClean="0">
                <a:latin typeface="Times New Roman" pitchFamily="18" charset="0"/>
              </a:rPr>
              <a:t> чи 103.</a:t>
            </a:r>
            <a:r>
              <a:rPr lang="en-US" sz="2800" smtClean="0">
                <a:latin typeface="Times New Roman" pitchFamily="18" charset="0"/>
              </a:rPr>
              <a:t> </a:t>
            </a: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3379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323850"/>
            <a:ext cx="10933113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638" y="376238"/>
            <a:ext cx="11007725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27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313" y="476250"/>
            <a:ext cx="10761662" cy="60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37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8" y="490538"/>
            <a:ext cx="1084897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363" y="447675"/>
            <a:ext cx="1097915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461963"/>
            <a:ext cx="10710863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400" b="1" smtClean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 smtClean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uk-UA" sz="2400" b="1" smtClean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 smtClean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uk-UA" sz="2400" b="1" smtClean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 smtClean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uk-UA" sz="28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Гострі патологічні стани, що супроводжуються порушеннями свідомості</a:t>
            </a:r>
            <a:r>
              <a:rPr lang="ru-RU" sz="4000" smtClean="0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6625" y="1203325"/>
            <a:ext cx="10972800" cy="5475288"/>
          </a:xfrm>
        </p:spPr>
        <p:txBody>
          <a:bodyPr/>
          <a:lstStyle/>
          <a:p>
            <a:pPr eaLnBrk="1" hangingPunct="1">
              <a:defRPr/>
            </a:pPr>
            <a:endParaRPr lang="uk-UA" sz="2400" b="1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uk-UA" sz="2400" b="1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uk-UA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Шок -</a:t>
            </a:r>
            <a:r>
              <a:rPr lang="uk-UA" sz="24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це стан між життям та смертю; загальний тяжкий розлад життєво важливих функцій організму, спричинений порушенням нервової регуляції життєво важливих процесів; характеризується розладами гемодинаміки, дихання, обміну речовин. </a:t>
            </a:r>
          </a:p>
          <a:p>
            <a:pPr>
              <a:defRPr/>
            </a:pPr>
            <a:r>
              <a:rPr lang="ru-RU" sz="2400" b="1" smtClean="0">
                <a:latin typeface="Times New Roman" pitchFamily="18" charset="0"/>
              </a:rPr>
              <a:t>Ознаки шоку</a:t>
            </a:r>
            <a:r>
              <a:rPr lang="ru-RU" sz="2400" smtClean="0">
                <a:latin typeface="Times New Roman" pitchFamily="18" charset="0"/>
              </a:rPr>
              <a:t> у постраждалого: бліда, холодна і волога шкіра; слабкість; неспокій; сухість в роті, відчуття спраги; часте дихання (більш ніж 20 вдихів за хвилину); порушення свідомості; непритомність.</a:t>
            </a:r>
          </a:p>
          <a:p>
            <a:pPr>
              <a:defRPr/>
            </a:pPr>
            <a:r>
              <a:rPr lang="ru-RU" sz="2400" b="1" smtClean="0">
                <a:latin typeface="Times New Roman" pitchFamily="18" charset="0"/>
              </a:rPr>
              <a:t>Причинами</a:t>
            </a:r>
            <a:r>
              <a:rPr lang="ru-RU" sz="2400" smtClean="0">
                <a:latin typeface="Times New Roman" pitchFamily="18" charset="0"/>
              </a:rPr>
              <a:t> виникнення шоку можуть бути: зовнішня кровотеча; внутрішня кровотеча; травми різного ґенезу; опіки; серцевий напад тощо.</a:t>
            </a:r>
          </a:p>
        </p:txBody>
      </p:sp>
      <p:pic>
        <p:nvPicPr>
          <p:cNvPr id="7680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smtClean="0">
                <a:latin typeface="Times New Roman" pitchFamily="18" charset="0"/>
              </a:rPr>
              <a:t>.</a:t>
            </a:r>
            <a:r>
              <a:rPr lang="ru-RU" smtClean="0"/>
              <a:t> </a:t>
            </a:r>
          </a:p>
        </p:txBody>
      </p:sp>
      <p:sp>
        <p:nvSpPr>
          <p:cNvPr id="7782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8163" y="246063"/>
            <a:ext cx="11044237" cy="63547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i="1" smtClean="0">
                <a:latin typeface="Times New Roman" pitchFamily="18" charset="0"/>
              </a:rPr>
              <a:t>Послідовність дій при наданні домедичної допомоги постраждалим при підозрі на шок</a:t>
            </a:r>
          </a:p>
          <a:p>
            <a:r>
              <a:rPr lang="ru-RU" sz="2000" smtClean="0">
                <a:latin typeface="Times New Roman" pitchFamily="18" charset="0"/>
              </a:rPr>
              <a:t>1) переконатися у відсутності небезпеки; </a:t>
            </a:r>
          </a:p>
          <a:p>
            <a:r>
              <a:rPr lang="ru-RU" sz="2000" smtClean="0">
                <a:latin typeface="Times New Roman" pitchFamily="18" charset="0"/>
              </a:rPr>
              <a:t>2) провести огляд постраждалого, визначити наявність свідомості, дихання;</a:t>
            </a:r>
          </a:p>
          <a:p>
            <a:r>
              <a:rPr lang="ru-RU" sz="2000" smtClean="0">
                <a:latin typeface="Times New Roman" pitchFamily="18" charset="0"/>
              </a:rPr>
              <a:t>3) викликати бригаду екстреної (швидкої) медичної допомоги;</a:t>
            </a:r>
          </a:p>
          <a:p>
            <a:r>
              <a:rPr lang="ru-RU" sz="2000" smtClean="0">
                <a:latin typeface="Times New Roman" pitchFamily="18" charset="0"/>
              </a:rPr>
              <a:t>4) якщо у постраждалого відсутнє дихання, розпочати проведення серцево-легеневої реанімації;</a:t>
            </a:r>
          </a:p>
          <a:p>
            <a:r>
              <a:rPr lang="ru-RU" sz="2000" smtClean="0">
                <a:latin typeface="Times New Roman" pitchFamily="18" charset="0"/>
              </a:rPr>
              <a:t>5) усунути причину виникнення шокового стану: зупинити кровотечу, іммобілізувати перелом тощо;</a:t>
            </a:r>
          </a:p>
          <a:p>
            <a:r>
              <a:rPr lang="ru-RU" sz="2000" smtClean="0">
                <a:latin typeface="Times New Roman" pitchFamily="18" charset="0"/>
              </a:rPr>
              <a:t>6) надати постраждалому протишокове положення:</a:t>
            </a:r>
          </a:p>
          <a:p>
            <a:r>
              <a:rPr lang="ru-RU" sz="2000" smtClean="0">
                <a:latin typeface="Times New Roman" pitchFamily="18" charset="0"/>
              </a:rPr>
              <a:t>7) забезпечити постійний нагляд за постраждалим 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до приїзду бригади екстреної (швидкої) 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медичної допомоги;</a:t>
            </a:r>
          </a:p>
          <a:p>
            <a:r>
              <a:rPr lang="ru-RU" sz="2000" smtClean="0">
                <a:latin typeface="Times New Roman" pitchFamily="18" charset="0"/>
              </a:rPr>
              <a:t>8) при погіршенні стану постраждалого до приїзду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бригади екстреної (швидкої) медичної допомоги повторно 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зателефонувати диспетчеру екстреної 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медичної допомоги.</a:t>
            </a:r>
          </a:p>
        </p:txBody>
      </p:sp>
      <p:pic>
        <p:nvPicPr>
          <p:cNvPr id="778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7525" y="3567113"/>
            <a:ext cx="53244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chemeClr val="tx1"/>
                </a:solidFill>
                <a:latin typeface="Times New Roman" pitchFamily="18" charset="0"/>
              </a:rPr>
              <a:t>Дії, які повинні бути виключені при травматичному шоку:</a:t>
            </a:r>
            <a:r>
              <a:rPr lang="ru-RU" sz="3200" i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200" i="1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3200" i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постраждалого не можна залишати самого; 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не можна без гострої необхідності переносити потерпілого. Якщо це все-таки є необхідним заходом, то діяти потрібно вкрай обережно – це дасть змогу виключити додаткове травмування і погіршення загального стану пацієнта; 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не можна витягати з рани осколки, ніж та інші предмети – це може посилити біль, кровотечу, шоковий стан; 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у жодному разі не можна намагатися вправляти самостійно або випрямляти пошкоджену кінцівку – це може поглибити травматичний шок внаслідок посилення кровотечі і болю; 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у жодному разі не можна поїти і годувати пацієнта з пошкодженими органами черевної порожнини. Хворому з травмою живота можна лише змочувати губи вологою хусткою. </a:t>
            </a:r>
          </a:p>
          <a:p>
            <a:pPr>
              <a:lnSpc>
                <a:spcPct val="90000"/>
              </a:lnSpc>
            </a:pP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7885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371475"/>
            <a:ext cx="10614025" cy="639763"/>
          </a:xfrm>
        </p:spPr>
        <p:txBody>
          <a:bodyPr/>
          <a:lstStyle/>
          <a:p>
            <a:r>
              <a:rPr lang="uk-UA" sz="2800" b="1" i="1" smtClean="0">
                <a:solidFill>
                  <a:schemeClr val="tx1"/>
                </a:solidFill>
                <a:latin typeface="Times New Roman" pitchFamily="18" charset="0"/>
              </a:rPr>
              <a:t>Непритомність</a:t>
            </a:r>
            <a:br>
              <a:rPr lang="uk-UA" sz="2800" b="1" i="1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800" b="1" i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942975"/>
            <a:ext cx="11144250" cy="56403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1400" smtClean="0"/>
          </a:p>
          <a:p>
            <a:pPr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Непритомність - раптова короткочасна втрата свідомості, супроводжувана ослабленням діяльності серця, дихання, яка виникає через різке зменшення притоку крові до головного мозку.</a:t>
            </a:r>
            <a:r>
              <a:rPr lang="ru-RU" sz="2400" smtClean="0">
                <a:latin typeface="Times New Roman" pitchFamily="18" charset="0"/>
              </a:rPr>
              <a:t> </a:t>
            </a:r>
            <a:r>
              <a:rPr lang="uk-UA" sz="2400" smtClean="0">
                <a:latin typeface="Times New Roman" pitchFamily="18" charset="0"/>
              </a:rPr>
              <a:t>Причинами непритомного стану можуть бути відчуття сильного болю, велика втрата крові, психічна травма, переляк, нервове потрясіння, інтоксикація, нестача кисню, тимчасове порушення тонусу кровоносних судин, швидкий перехід слабкого хворого з лежачого положення у сидяче або стояче, тривале перебування у задушливому приміщенні, перевтома, виснаження, відтік крові від головного мозку, падіння артеріального тиску.</a:t>
            </a:r>
          </a:p>
          <a:p>
            <a:pPr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Частіше непритомність буває у молодих людей з підвищеною нервовою збудливістю.</a:t>
            </a:r>
          </a:p>
          <a:p>
            <a:pPr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Як правило, непритомність настає після попереднього переднепритомного стану, симптоми якого: блідість шкірних покривів, нудота, підвищене потовиділення, шум у вухах, потемніння в очах, слабкий частий пульс. Такий стан триває від декількох секунд до 5-10 хвилин і більше.</a:t>
            </a:r>
          </a:p>
        </p:txBody>
      </p:sp>
      <p:pic>
        <p:nvPicPr>
          <p:cNvPr id="7987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itchFamily="18" charset="0"/>
              </a:rPr>
              <a:t>Первинний огляд передбачає такі дії:</a:t>
            </a:r>
            <a:endParaRPr lang="ru-RU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latin typeface="Times New Roman" pitchFamily="18" charset="0"/>
              </a:rPr>
              <a:t>швидкий огляд за схемою САВС (критична кровотеча </a:t>
            </a:r>
            <a:r>
              <a:rPr lang="en-US" sz="2800" b="1" smtClean="0">
                <a:latin typeface="Times New Roman" pitchFamily="18" charset="0"/>
              </a:rPr>
              <a:t>→ </a:t>
            </a:r>
            <a:r>
              <a:rPr lang="en-US" sz="2800" smtClean="0">
                <a:latin typeface="Times New Roman" pitchFamily="18" charset="0"/>
              </a:rPr>
              <a:t>про- хідність дихальних шляхів </a:t>
            </a:r>
            <a:r>
              <a:rPr lang="en-US" sz="2800" b="1" smtClean="0">
                <a:latin typeface="Times New Roman" pitchFamily="18" charset="0"/>
              </a:rPr>
              <a:t>→ </a:t>
            </a:r>
            <a:r>
              <a:rPr lang="en-US" sz="2800" smtClean="0">
                <a:latin typeface="Times New Roman" pitchFamily="18" charset="0"/>
              </a:rPr>
              <a:t>дихання </a:t>
            </a:r>
            <a:r>
              <a:rPr lang="en-US" sz="2800" b="1" smtClean="0">
                <a:latin typeface="Times New Roman" pitchFamily="18" charset="0"/>
              </a:rPr>
              <a:t>→ </a:t>
            </a:r>
            <a:r>
              <a:rPr lang="en-US" sz="2800" smtClean="0">
                <a:latin typeface="Times New Roman" pitchFamily="18" charset="0"/>
              </a:rPr>
              <a:t>кровообіг). Відповідно допомога надається в такій послідовності: зупинення критичної кровотечі </a:t>
            </a:r>
            <a:r>
              <a:rPr lang="en-US" sz="2800" b="1" smtClean="0">
                <a:latin typeface="Times New Roman" pitchFamily="18" charset="0"/>
              </a:rPr>
              <a:t>→ </a:t>
            </a:r>
            <a:r>
              <a:rPr lang="en-US" sz="2800" smtClean="0">
                <a:latin typeface="Times New Roman" pitchFamily="18" charset="0"/>
              </a:rPr>
              <a:t>відновлення прохідності дихальних шляхів </a:t>
            </a:r>
            <a:r>
              <a:rPr lang="en-US" sz="2800" b="1" smtClean="0">
                <a:latin typeface="Times New Roman" pitchFamily="18" charset="0"/>
              </a:rPr>
              <a:t>→ </a:t>
            </a:r>
            <a:r>
              <a:rPr lang="en-US" sz="2800" smtClean="0">
                <a:latin typeface="Times New Roman" pitchFamily="18" charset="0"/>
              </a:rPr>
              <a:t>забез- печення адекватного дихання </a:t>
            </a:r>
            <a:r>
              <a:rPr lang="en-US" sz="2800" b="1" smtClean="0">
                <a:latin typeface="Times New Roman" pitchFamily="18" charset="0"/>
              </a:rPr>
              <a:t>→ </a:t>
            </a:r>
            <a:r>
              <a:rPr lang="en-US" sz="2800" smtClean="0">
                <a:latin typeface="Times New Roman" pitchFamily="18" charset="0"/>
              </a:rPr>
              <a:t>заходи боротьби з шоком;</a:t>
            </a:r>
            <a:endParaRPr lang="uk-UA" sz="2800" smtClean="0">
              <a:latin typeface="Times New Roman" pitchFamily="18" charset="0"/>
            </a:endParaRPr>
          </a:p>
          <a:p>
            <a:r>
              <a:rPr lang="en-US" sz="2800" smtClean="0">
                <a:latin typeface="Times New Roman" pitchFamily="18" charset="0"/>
              </a:rPr>
              <a:t>швидкий травмоогляд</a:t>
            </a:r>
            <a:r>
              <a:rPr lang="uk-UA" sz="2800" smtClean="0">
                <a:latin typeface="Times New Roman" pitchFamily="18" charset="0"/>
              </a:rPr>
              <a:t>:ш</a:t>
            </a:r>
            <a:r>
              <a:rPr lang="en-US" sz="2800" smtClean="0">
                <a:latin typeface="Times New Roman" pitchFamily="18" charset="0"/>
              </a:rPr>
              <a:t>видкий травмоогляд передбачає таку послідовність: голова</a:t>
            </a:r>
            <a:r>
              <a:rPr lang="uk-UA" sz="2800" smtClean="0">
                <a:latin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</a:rPr>
              <a:t>→ </a:t>
            </a:r>
            <a:r>
              <a:rPr lang="en-US" sz="2800" smtClean="0">
                <a:latin typeface="Times New Roman" pitchFamily="18" charset="0"/>
              </a:rPr>
              <a:t>шия </a:t>
            </a:r>
            <a:r>
              <a:rPr lang="en-US" sz="2800" b="1" smtClean="0">
                <a:latin typeface="Times New Roman" pitchFamily="18" charset="0"/>
              </a:rPr>
              <a:t>→ </a:t>
            </a:r>
            <a:r>
              <a:rPr lang="en-US" sz="2800" smtClean="0">
                <a:latin typeface="Times New Roman" pitchFamily="18" charset="0"/>
              </a:rPr>
              <a:t>грудна клітка </a:t>
            </a:r>
            <a:r>
              <a:rPr lang="en-US" sz="2800" b="1" smtClean="0">
                <a:latin typeface="Times New Roman" pitchFamily="18" charset="0"/>
              </a:rPr>
              <a:t>→ </a:t>
            </a:r>
            <a:r>
              <a:rPr lang="en-US" sz="2800" smtClean="0">
                <a:latin typeface="Times New Roman" pitchFamily="18" charset="0"/>
              </a:rPr>
              <a:t>живіт </a:t>
            </a:r>
            <a:r>
              <a:rPr lang="en-US" sz="2800" b="1" smtClean="0">
                <a:latin typeface="Times New Roman" pitchFamily="18" charset="0"/>
              </a:rPr>
              <a:t>→ </a:t>
            </a:r>
            <a:r>
              <a:rPr lang="en-US" sz="2800" smtClean="0">
                <a:latin typeface="Times New Roman" pitchFamily="18" charset="0"/>
              </a:rPr>
              <a:t>стегна </a:t>
            </a:r>
            <a:r>
              <a:rPr lang="en-US" sz="2800" b="1" smtClean="0">
                <a:latin typeface="Times New Roman" pitchFamily="18" charset="0"/>
              </a:rPr>
              <a:t>→ </a:t>
            </a:r>
            <a:r>
              <a:rPr lang="en-US" sz="2800" smtClean="0">
                <a:latin typeface="Times New Roman" pitchFamily="18" charset="0"/>
              </a:rPr>
              <a:t>гомілки та стопи </a:t>
            </a:r>
            <a:r>
              <a:rPr lang="en-US" sz="2800" b="1" smtClean="0">
                <a:latin typeface="Times New Roman" pitchFamily="18" charset="0"/>
              </a:rPr>
              <a:t>→ </a:t>
            </a:r>
            <a:r>
              <a:rPr lang="en-US" sz="2800" smtClean="0">
                <a:latin typeface="Times New Roman" pitchFamily="18" charset="0"/>
              </a:rPr>
              <a:t>плечі </a:t>
            </a:r>
            <a:r>
              <a:rPr lang="en-US" sz="2800" b="1" smtClean="0">
                <a:latin typeface="Times New Roman" pitchFamily="18" charset="0"/>
              </a:rPr>
              <a:t>→ </a:t>
            </a:r>
            <a:r>
              <a:rPr lang="en-US" sz="2800" smtClean="0">
                <a:latin typeface="Times New Roman" pitchFamily="18" charset="0"/>
              </a:rPr>
              <a:t>передпліччя та кисті </a:t>
            </a:r>
            <a:r>
              <a:rPr lang="en-US" sz="2800" b="1" smtClean="0">
                <a:latin typeface="Times New Roman" pitchFamily="18" charset="0"/>
              </a:rPr>
              <a:t>→ </a:t>
            </a:r>
            <a:r>
              <a:rPr lang="en-US" sz="2800" smtClean="0">
                <a:latin typeface="Times New Roman" pitchFamily="18" charset="0"/>
              </a:rPr>
              <a:t>спина. Проводяться візуальна оцінка та обережна пальпація сегментів тіла постраждалих у зазначеній послідовності.</a:t>
            </a:r>
            <a:r>
              <a:rPr lang="ru-RU" sz="2800" smtClean="0">
                <a:latin typeface="Times New Roman" pitchFamily="18" charset="0"/>
              </a:rPr>
              <a:t> </a:t>
            </a:r>
          </a:p>
        </p:txBody>
      </p:sp>
      <p:pic>
        <p:nvPicPr>
          <p:cNvPr id="3481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1013" y="263525"/>
            <a:ext cx="10972800" cy="1139825"/>
          </a:xfrm>
        </p:spPr>
        <p:txBody>
          <a:bodyPr/>
          <a:lstStyle/>
          <a:p>
            <a:r>
              <a:rPr lang="uk-UA" sz="2800" b="1" i="1" smtClean="0">
                <a:solidFill>
                  <a:schemeClr val="tx1"/>
                </a:solidFill>
                <a:latin typeface="Times New Roman" pitchFamily="18" charset="0"/>
              </a:rPr>
              <a:t>Тепловий та сонячний удар</a:t>
            </a:r>
            <a:r>
              <a:rPr lang="uk-UA" sz="2800" b="1" i="1" smtClean="0">
                <a:solidFill>
                  <a:srgbClr val="FF9966"/>
                </a:solidFill>
                <a:latin typeface="Times New Roman" pitchFamily="18" charset="0"/>
              </a:rPr>
              <a:t/>
            </a:r>
            <a:br>
              <a:rPr lang="uk-UA" sz="2800" b="1" i="1" smtClean="0">
                <a:solidFill>
                  <a:srgbClr val="FF9966"/>
                </a:solidFill>
                <a:latin typeface="Times New Roman" pitchFamily="18" charset="0"/>
              </a:rPr>
            </a:br>
            <a:endParaRPr lang="ru-RU" sz="2800" b="1" i="1" smtClean="0">
              <a:solidFill>
                <a:srgbClr val="FF9966"/>
              </a:solidFill>
              <a:latin typeface="Times New Roman" pitchFamily="18" charset="0"/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000125"/>
            <a:ext cx="10972800" cy="5668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smtClean="0">
                <a:latin typeface="Times New Roman" pitchFamily="18" charset="0"/>
              </a:rPr>
              <a:t>Перегрівання організму — це стан, який виникає під впливом високої температури навколишнього середовища і факторів, що ускладнюють тепловіддачу.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sz="2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400" smtClean="0">
                <a:latin typeface="Times New Roman" pitchFamily="18" charset="0"/>
              </a:rPr>
              <a:t>Такі ситуації виникають унаслідок тривалого перебування у приміщенні з високою температурою і одночасного виконання тяжкої роботи, під час тривалих переходів в умовах жаркого клімату в одязі, який обмежує тепловіддачу, а також унаслідок, прямої дії сонячного проміння на голову або зловживання сонячними ваннами.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</a:rPr>
              <a:t>	При дії високих температур зовнішнього середовища у постраждалих можуть виникнути: </a:t>
            </a:r>
            <a:r>
              <a:rPr lang="ru-RU" sz="2400" b="1" smtClean="0">
                <a:latin typeface="Times New Roman" pitchFamily="18" charset="0"/>
              </a:rPr>
              <a:t>теплові судоми, теплове перевтомлення, тепловий удар.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</a:rPr>
              <a:t>	</a:t>
            </a:r>
          </a:p>
        </p:txBody>
      </p:sp>
      <p:pic>
        <p:nvPicPr>
          <p:cNvPr id="8089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0713" y="1084263"/>
            <a:ext cx="109728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</a:rPr>
              <a:t>При перегріванні слід розрізняти такі </a:t>
            </a:r>
            <a:r>
              <a:rPr lang="ru-RU" sz="2400" b="1" smtClean="0">
                <a:latin typeface="Times New Roman" pitchFamily="18" charset="0"/>
              </a:rPr>
              <a:t>ознаки: 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1) теплові судоми – болісні скорочення м’язів (найчастіше в області гомілок або м’язів передньої черевної стінки);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2) теплове перевтомлення – нормальна або підвищена температура тіла, прохолодна, волога, бліда або почервоніла шкіра, головний біль, нудота, запаморочення або слабкість; 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3) тепловий удар: висока температура тіла, іноді досягає 41°С, червона, гаряча суха шкіра, роздратованість, втрата свідомості, прискорене поверхневе дихання.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 Послідовність дій при наданні домедичної допомоги постраждалим при перегріванні: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1) при теплових судомах</a:t>
            </a:r>
            <a:r>
              <a:rPr lang="ru-RU" sz="2400" smtClean="0">
                <a:latin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а) перемістити постраждалого в прохолодне місце;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б)дати постраждалому випити прохолодної води;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в) при можливості обережно промасажувати м’язи на місці судом;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дихання.</a:t>
            </a:r>
          </a:p>
          <a:p>
            <a:pPr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8192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1513" y="614363"/>
            <a:ext cx="11015662" cy="58404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</a:rPr>
              <a:t>	</a:t>
            </a:r>
            <a:r>
              <a:rPr lang="ru-RU" sz="2800" b="1" smtClean="0">
                <a:latin typeface="Times New Roman" pitchFamily="18" charset="0"/>
              </a:rPr>
              <a:t>2) при тепловому перевтомленні і тепловому ударі: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а) перемістити постраждалого в прохолодне місце;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б) дати постраждалому випити прохолодної води; 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в) розстебнути одяг постраждалого;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г) розмістити вологі, прохолодні компреси в області великих судин (бокова поверхня шиї, підпахвинні ділянки) та на лобі;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ґ) з метою загального охолодження можна використати вентилятори, обтирання постраждалого прохолодними компресами. Не слід охолоджувати постраждалого повністю, зануривши його у воду;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3) забезпечити постійний нагляд за постраждалим до приїзду бригади екстреної (швидкої) медичної допомоги;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4) при погіршенні стану постраждалого до приїзду бригади екстреної (швидкої) медичної допомоги повторно зателефонувати диспетчеру екстреної медичної допомоги.</a:t>
            </a:r>
          </a:p>
        </p:txBody>
      </p:sp>
      <p:pic>
        <p:nvPicPr>
          <p:cNvPr id="8294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39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8088" y="1479550"/>
            <a:ext cx="762635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000" smtClean="0"/>
              <a:t>Перебуваючи ззаду, рятувальник просовує руки через пахви потерпілого, згинає будь-яку руку потерпілого, хапається за передпліччя двома руками; Сідає навпочіпки, притискається до потерпілого; Випрямляє спину і встає; Якщо не вдається встати з прямою спиною - відтягує потерпілого на колінах.</a:t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49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7650" y="1462088"/>
            <a:ext cx="6859588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1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15913"/>
            <a:ext cx="11977688" cy="6199187"/>
          </a:xfrm>
        </p:spPr>
        <p:txBody>
          <a:bodyPr/>
          <a:lstStyle/>
          <a:p>
            <a:r>
              <a:rPr lang="uk-UA" sz="3200" smtClean="0">
                <a:latin typeface="Times New Roman" pitchFamily="18" charset="0"/>
              </a:rPr>
              <a:t>	</a:t>
            </a:r>
            <a:endParaRPr lang="ru-RU" smtClean="0"/>
          </a:p>
        </p:txBody>
      </p:sp>
      <p:pic>
        <p:nvPicPr>
          <p:cNvPr id="86018" name="Picture 9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280988"/>
            <a:ext cx="11110913" cy="62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395288"/>
            <a:ext cx="10752138" cy="60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5" y="357188"/>
            <a:ext cx="9209088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0088" y="1471613"/>
            <a:ext cx="10972800" cy="45259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uk-UA" sz="4400" b="1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uk-UA" sz="4400" b="1" smtClean="0">
                <a:latin typeface="Times New Roman" pitchFamily="18" charset="0"/>
              </a:rPr>
              <a:t>ДЯКУЮ ЗА УВАГУ!</a:t>
            </a:r>
            <a:endParaRPr lang="ru-RU" sz="4400" b="1" smtClean="0">
              <a:latin typeface="Times New Roman" pitchFamily="18" charset="0"/>
            </a:endParaRPr>
          </a:p>
        </p:txBody>
      </p:sp>
      <p:pic>
        <p:nvPicPr>
          <p:cNvPr id="8909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4000" b="1" i="1" smtClean="0">
                <a:latin typeface="Times New Roman" pitchFamily="18" charset="0"/>
              </a:rPr>
              <a:t>Техніка визначення в постраждалого свідомості</a:t>
            </a:r>
            <a:endParaRPr lang="ru-RU" sz="4000" b="1" i="1" smtClean="0">
              <a:latin typeface="Times New Roman" pitchFamily="18" charset="0"/>
            </a:endParaRPr>
          </a:p>
        </p:txBody>
      </p:sp>
      <p:pic>
        <p:nvPicPr>
          <p:cNvPr id="35842" name="image34.jpeg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7225" y="1962150"/>
            <a:ext cx="5432425" cy="2886075"/>
          </a:xfrm>
        </p:spPr>
      </p:pic>
      <p:sp>
        <p:nvSpPr>
          <p:cNvPr id="35843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533400" indent="-533400"/>
            <a:r>
              <a:rPr lang="en-US" sz="2800" smtClean="0">
                <a:latin typeface="Times New Roman" pitchFamily="18" charset="0"/>
              </a:rPr>
              <a:t>Доторкнутись до постражда лого – тактильний контакт;</a:t>
            </a:r>
          </a:p>
          <a:p>
            <a:pPr marL="533400" indent="-533400"/>
            <a:r>
              <a:rPr lang="en-US" sz="2800" smtClean="0">
                <a:latin typeface="Times New Roman" pitchFamily="18" charset="0"/>
              </a:rPr>
              <a:t>Голосно звернутися до постраждалого із запитаннями: «З Вами все гаразд? Вам потрібна допомога?» – голосовий контакт.</a:t>
            </a:r>
            <a:r>
              <a:rPr lang="ru-RU" sz="2800" smtClean="0">
                <a:latin typeface="Times New Roman" pitchFamily="18" charset="0"/>
              </a:rPr>
              <a:t> </a:t>
            </a:r>
          </a:p>
        </p:txBody>
      </p:sp>
      <p:pic>
        <p:nvPicPr>
          <p:cNvPr id="3584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4000" b="1" i="1" smtClean="0">
                <a:latin typeface="Times New Roman" pitchFamily="18" charset="0"/>
              </a:rPr>
              <a:t>Техніка відновлення прохідності дихальних шляхів</a:t>
            </a:r>
            <a:endParaRPr lang="ru-RU" sz="4000" b="1" i="1" smtClean="0">
              <a:latin typeface="Times New Roman" pitchFamily="18" charset="0"/>
            </a:endParaRPr>
          </a:p>
        </p:txBody>
      </p:sp>
      <p:sp>
        <p:nvSpPr>
          <p:cNvPr id="36866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533400" indent="-533400"/>
            <a:r>
              <a:rPr lang="en-US" sz="2800" smtClean="0">
                <a:latin typeface="Times New Roman" pitchFamily="18" charset="0"/>
              </a:rPr>
              <a:t>Покладіть одну руку на лоб постраждалому, а іншу – на підборіддя.</a:t>
            </a:r>
          </a:p>
          <a:p>
            <a:pPr marL="533400" indent="-533400"/>
            <a:r>
              <a:rPr lang="en-US" sz="2800" smtClean="0">
                <a:latin typeface="Times New Roman" pitchFamily="18" charset="0"/>
              </a:rPr>
              <a:t>Одночасно, за допомогою обох рук, закиньте голову</a:t>
            </a:r>
            <a:r>
              <a:rPr lang="uk-UA" sz="2800" smtClean="0">
                <a:latin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</a:rPr>
              <a:t>постраждалого та підніміть підборіддя – це дасть можливість повітрю надходити до легень.</a:t>
            </a:r>
            <a:r>
              <a:rPr lang="ru-RU" sz="2800" smtClean="0">
                <a:latin typeface="Times New Roman" pitchFamily="18" charset="0"/>
              </a:rPr>
              <a:t> </a:t>
            </a:r>
          </a:p>
        </p:txBody>
      </p:sp>
      <p:pic>
        <p:nvPicPr>
          <p:cNvPr id="36867" name="image35.jpeg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6325" y="1738313"/>
            <a:ext cx="4891088" cy="4148137"/>
          </a:xfrm>
        </p:spPr>
      </p:pic>
      <p:pic>
        <p:nvPicPr>
          <p:cNvPr id="3686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4000" b="1" i="1" smtClean="0">
                <a:latin typeface="Times New Roman" pitchFamily="18" charset="0"/>
              </a:rPr>
              <a:t>Техніка визначення в постраждалого дихання</a:t>
            </a:r>
            <a:endParaRPr lang="ru-RU" sz="4000" b="1" i="1" smtClean="0">
              <a:latin typeface="Times New Roman" pitchFamily="18" charset="0"/>
            </a:endParaRPr>
          </a:p>
        </p:txBody>
      </p:sp>
      <p:sp>
        <p:nvSpPr>
          <p:cNvPr id="37890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smtClean="0">
                <a:latin typeface="Times New Roman" pitchFamily="18" charset="0"/>
              </a:rPr>
              <a:t>Підтримуючи дихальні шляхи відкритими, потрібно розташуватись біля постраждалого таким чином, щоб вухо та щока рятувальника знаходилась біля рота і носа постраждалого (чути дихальні шуми та відчувати подих) та одночасно (боковим зором) спостерігаючи за можливими рухами грудної клітки:</a:t>
            </a:r>
          </a:p>
          <a:p>
            <a:r>
              <a:rPr lang="en-US" sz="2000" smtClean="0">
                <a:latin typeface="Times New Roman" pitchFamily="18" charset="0"/>
              </a:rPr>
              <a:t>наявність дихання визначається не більше 10 сек.;</a:t>
            </a:r>
          </a:p>
          <a:p>
            <a:r>
              <a:rPr lang="en-US" sz="2000" smtClean="0">
                <a:latin typeface="Times New Roman" pitchFamily="18" charset="0"/>
              </a:rPr>
              <a:t>якщо за 10 сек. визначається менше 2 вдихів, – слід вважати, що постраждалий не дихає.</a:t>
            </a:r>
            <a:r>
              <a:rPr lang="ru-RU" sz="2000" smtClean="0">
                <a:latin typeface="Times New Roman" pitchFamily="18" charset="0"/>
              </a:rPr>
              <a:t> </a:t>
            </a:r>
          </a:p>
        </p:txBody>
      </p:sp>
      <p:pic>
        <p:nvPicPr>
          <p:cNvPr id="37891" name="image36.jpeg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14388" y="1771650"/>
            <a:ext cx="4413250" cy="3824288"/>
          </a:xfrm>
        </p:spPr>
      </p:pic>
      <p:pic>
        <p:nvPicPr>
          <p:cNvPr id="3789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4000" b="1" i="1" smtClean="0">
                <a:latin typeface="Times New Roman" pitchFamily="18" charset="0"/>
              </a:rPr>
              <a:t>Техніка проведення серцево-легеневої реанімації (СЛР)</a:t>
            </a:r>
            <a:endParaRPr lang="ru-RU" sz="4000" b="1" i="1" smtClean="0">
              <a:latin typeface="Times New Roman" pitchFamily="18" charset="0"/>
            </a:endParaRPr>
          </a:p>
        </p:txBody>
      </p:sp>
      <p:sp>
        <p:nvSpPr>
          <p:cNvPr id="38914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400" smtClean="0">
                <a:latin typeface="Times New Roman" pitchFamily="18" charset="0"/>
              </a:rPr>
              <a:t>Визначити місце натискання: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- точка натиснення – середина грудної клітки.</a:t>
            </a:r>
            <a:r>
              <a:rPr lang="ru-RU" sz="2400" smtClean="0">
                <a:latin typeface="Times New Roman" pitchFamily="18" charset="0"/>
              </a:rPr>
              <a:t> 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6157913" y="3638550"/>
            <a:ext cx="5410200" cy="2187575"/>
          </a:xfrm>
        </p:spPr>
        <p:txBody>
          <a:bodyPr/>
          <a:lstStyle/>
          <a:p>
            <a:r>
              <a:rPr lang="en-US" sz="2400" smtClean="0">
                <a:latin typeface="Times New Roman" pitchFamily="18" charset="0"/>
              </a:rPr>
              <a:t>Провести спочатку</a:t>
            </a:r>
            <a:r>
              <a:rPr lang="uk-UA" sz="2400" smtClean="0">
                <a:latin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</a:rPr>
              <a:t>30 натискань на грудину обома руками:</a:t>
            </a:r>
          </a:p>
          <a:p>
            <a:r>
              <a:rPr lang="en-US" sz="2400" smtClean="0">
                <a:latin typeface="Times New Roman" pitchFamily="18" charset="0"/>
              </a:rPr>
              <a:t>долоня над долонею в замку;</a:t>
            </a:r>
          </a:p>
          <a:p>
            <a:r>
              <a:rPr lang="en-US" sz="2400" smtClean="0">
                <a:latin typeface="Times New Roman" pitchFamily="18" charset="0"/>
              </a:rPr>
              <a:t>глибиною не менше 5 см (не більше 6 см);</a:t>
            </a:r>
          </a:p>
          <a:p>
            <a:r>
              <a:rPr lang="en-US" sz="2400" smtClean="0">
                <a:latin typeface="Times New Roman" pitchFamily="18" charset="0"/>
              </a:rPr>
              <a:t>частотою 100 натискань (не більше 120) за хвилину.</a:t>
            </a:r>
            <a:r>
              <a:rPr lang="ru-RU" sz="2400" smtClean="0">
                <a:latin typeface="Times New Roman" pitchFamily="18" charset="0"/>
              </a:rPr>
              <a:t> </a:t>
            </a:r>
          </a:p>
        </p:txBody>
      </p:sp>
      <p:pic>
        <p:nvPicPr>
          <p:cNvPr id="38916" name="image37.jpeg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2575" y="1682750"/>
            <a:ext cx="3324225" cy="2257425"/>
          </a:xfrm>
        </p:spPr>
      </p:pic>
      <p:pic>
        <p:nvPicPr>
          <p:cNvPr id="38917" name="image3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4071938"/>
            <a:ext cx="207168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400"/>
            <a:ext cx="549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2231</Words>
  <Application>Microsoft Office PowerPoint</Application>
  <PresentationFormat>Произвольный</PresentationFormat>
  <Paragraphs>210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58</vt:i4>
      </vt:variant>
    </vt:vector>
  </HeadingPairs>
  <TitlesOfParts>
    <vt:vector size="65" baseType="lpstr">
      <vt:lpstr>Times New Roman</vt:lpstr>
      <vt:lpstr>Arial</vt:lpstr>
      <vt:lpstr>Calibri Light</vt:lpstr>
      <vt:lpstr>Calibri</vt:lpstr>
      <vt:lpstr>Wingdings</vt:lpstr>
      <vt:lpstr>Тема Office</vt:lpstr>
      <vt:lpstr>Круги</vt:lpstr>
      <vt:lpstr>Основи домедичної допомоги для керівників літніх практик</vt:lpstr>
      <vt:lpstr>Слайд 2</vt:lpstr>
      <vt:lpstr>В Україні існують чіткі алгоритми дій при наданні першої допомоги людьми без медичної освіти, які затверджені наказом МОЗ № 398 від 16.06.2014 р. У цей наказ входить 28 порядків надання першої допомоги при різних ситуаціях https://zakon.rada.gov.ua/laws/show/z0750-14#Text</vt:lpstr>
      <vt:lpstr>ЗАГАЛЬНІ ПРАВИЛА НАДАННЯ ДОМЕДИЧНОЇ ДОПОМОГИ </vt:lpstr>
      <vt:lpstr>Первинний огляд передбачає такі дії:</vt:lpstr>
      <vt:lpstr>Техніка визначення в постраждалого свідомості</vt:lpstr>
      <vt:lpstr>Техніка відновлення прохідності дихальних шляхів</vt:lpstr>
      <vt:lpstr>Техніка визначення в постраждалого дихання</vt:lpstr>
      <vt:lpstr>Техніка проведення серцево-легеневої реанімації (СЛР)</vt:lpstr>
      <vt:lpstr>Штучне дихання: </vt:lpstr>
      <vt:lpstr>Слайд 11</vt:lpstr>
      <vt:lpstr>Домедична допомога в разі порушення прохідності дихальних шляхів </vt:lpstr>
      <vt:lpstr>Техніка виконання прийому Хеймліка</vt:lpstr>
      <vt:lpstr>Домедична допомога в разі підозри на гостре отруєння</vt:lpstr>
      <vt:lpstr>Послідовність дій </vt:lpstr>
      <vt:lpstr>Якщо постраждалий перебуває в свідомості та відомо, що отрута була прийнята перорально (через рот), теж саме при харчовому отруєнні і отруєнні грибами:</vt:lpstr>
      <vt:lpstr>Домедична допомога в разі укусів тварин та комах</vt:lpstr>
      <vt:lpstr>Слайд 18</vt:lpstr>
      <vt:lpstr>Укуси бджоли та оси</vt:lpstr>
      <vt:lpstr>Домедична допомога в разі термічних уражень Відмічають чотири ступеня опіків </vt:lpstr>
      <vt:lpstr>Площа опіку </vt:lpstr>
      <vt:lpstr>Послідовність дій при наданні домедичної допомоги постраждалим з опіками </vt:lpstr>
      <vt:lpstr>Домедична допомога в разі утоплення </vt:lpstr>
      <vt:lpstr>Слайд 24</vt:lpstr>
      <vt:lpstr>Слайд 25</vt:lpstr>
      <vt:lpstr>Домедична допомога в разі травматичних пошкоджень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   Гострі патологічні стани, що супроводжуються порушеннями свідомості </vt:lpstr>
      <vt:lpstr>. </vt:lpstr>
      <vt:lpstr>Дії, які повинні бути виключені при травматичному шоку: </vt:lpstr>
      <vt:lpstr>Непритомність </vt:lpstr>
      <vt:lpstr>Тепловий та сонячний удар </vt:lpstr>
      <vt:lpstr>Слайд 51</vt:lpstr>
      <vt:lpstr>Слайд 52</vt:lpstr>
      <vt:lpstr>Слайд 53</vt:lpstr>
      <vt:lpstr>Перебуваючи ззаду, рятувальник просовує руки через пахви потерпілого, згинає будь-яку руку потерпілого, хапається за передпліччя двома руками; Сідає навпочіпки, притискається до потерпілого; Випрямляє спину і встає; Якщо не вдається встати з прямою спиною - відтягує потерпілого на колінах. </vt:lpstr>
      <vt:lpstr> </vt:lpstr>
      <vt:lpstr>Слайд 56</vt:lpstr>
      <vt:lpstr>Слайд 57</vt:lpstr>
      <vt:lpstr>Слайд 58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</cp:lastModifiedBy>
  <cp:revision>26</cp:revision>
  <dcterms:created xsi:type="dcterms:W3CDTF">2021-04-23T07:24:03Z</dcterms:created>
  <dcterms:modified xsi:type="dcterms:W3CDTF">2021-06-16T15:09:49Z</dcterms:modified>
</cp:coreProperties>
</file>